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9"/>
  </p:notesMasterIdLst>
  <p:handoutMasterIdLst>
    <p:handoutMasterId r:id="rId20"/>
  </p:handoutMasterIdLst>
  <p:sldIdLst>
    <p:sldId id="320" r:id="rId2"/>
    <p:sldId id="491" r:id="rId3"/>
    <p:sldId id="346" r:id="rId4"/>
    <p:sldId id="492" r:id="rId5"/>
    <p:sldId id="494" r:id="rId6"/>
    <p:sldId id="527" r:id="rId7"/>
    <p:sldId id="528" r:id="rId8"/>
    <p:sldId id="496" r:id="rId9"/>
    <p:sldId id="525" r:id="rId10"/>
    <p:sldId id="497" r:id="rId11"/>
    <p:sldId id="503" r:id="rId12"/>
    <p:sldId id="504" r:id="rId13"/>
    <p:sldId id="510" r:id="rId14"/>
    <p:sldId id="513" r:id="rId15"/>
    <p:sldId id="514" r:id="rId16"/>
    <p:sldId id="461" r:id="rId17"/>
    <p:sldId id="529" r:id="rId18"/>
  </p:sldIdLst>
  <p:sldSz cx="9144000" cy="6858000" type="screen4x3"/>
  <p:notesSz cx="7010400" cy="9296400"/>
  <p:custShowLst>
    <p:custShow name="High Level Overview" id="0">
      <p:sldLst/>
    </p:custShow>
  </p:custShowLst>
  <p:custDataLst>
    <p:tags r:id="rId21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00"/>
    <a:srgbClr val="000099"/>
    <a:srgbClr val="0066FF"/>
    <a:srgbClr val="FFFFFF"/>
    <a:srgbClr val="969696"/>
    <a:srgbClr val="FF9966"/>
    <a:srgbClr val="FF3300"/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19" autoAdjust="0"/>
    <p:restoredTop sz="94727" autoAdjust="0"/>
  </p:normalViewPr>
  <p:slideViewPr>
    <p:cSldViewPr>
      <p:cViewPr>
        <p:scale>
          <a:sx n="100" d="100"/>
          <a:sy n="100" d="100"/>
        </p:scale>
        <p:origin x="-1224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44"/>
    </p:cViewPr>
  </p:sorterViewPr>
  <p:notesViewPr>
    <p:cSldViewPr>
      <p:cViewPr varScale="1">
        <p:scale>
          <a:sx n="84" d="100"/>
          <a:sy n="84" d="100"/>
        </p:scale>
        <p:origin x="-1926" y="-78"/>
      </p:cViewPr>
      <p:guideLst>
        <p:guide orient="horz" pos="2929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28" tIns="46763" rIns="93528" bIns="46763" numCol="1" anchor="t" anchorCtr="0" compatLnSpc="1">
            <a:prstTxWarp prst="textNoShape">
              <a:avLst/>
            </a:prstTxWarp>
          </a:bodyPr>
          <a:lstStyle>
            <a:lvl1pPr defTabSz="936625">
              <a:defRPr sz="1200" b="0"/>
            </a:lvl1pPr>
          </a:lstStyle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1450" y="0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28" tIns="46763" rIns="93528" bIns="46763" numCol="1" anchor="t" anchorCtr="0" compatLnSpc="1">
            <a:prstTxWarp prst="textNoShape">
              <a:avLst/>
            </a:prstTxWarp>
          </a:bodyPr>
          <a:lstStyle>
            <a:lvl1pPr algn="r" defTabSz="936625">
              <a:defRPr sz="1200" b="0"/>
            </a:lvl1pPr>
          </a:lstStyle>
          <a:p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96350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28" tIns="46763" rIns="93528" bIns="46763" numCol="1" anchor="b" anchorCtr="0" compatLnSpc="1">
            <a:prstTxWarp prst="textNoShape">
              <a:avLst/>
            </a:prstTxWarp>
          </a:bodyPr>
          <a:lstStyle>
            <a:lvl1pPr defTabSz="936625">
              <a:defRPr sz="1200" b="0"/>
            </a:lvl1pPr>
          </a:lstStyle>
          <a:p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1450" y="8896350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28" tIns="46763" rIns="93528" bIns="46763" numCol="1" anchor="b" anchorCtr="0" compatLnSpc="1">
            <a:prstTxWarp prst="textNoShape">
              <a:avLst/>
            </a:prstTxWarp>
          </a:bodyPr>
          <a:lstStyle>
            <a:lvl1pPr algn="r" defTabSz="936625">
              <a:defRPr sz="1200" b="0"/>
            </a:lvl1pPr>
          </a:lstStyle>
          <a:p>
            <a:fld id="{09AFAF9D-522E-4172-BD27-96BFE75C63C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28" tIns="46763" rIns="93528" bIns="46763" numCol="1" anchor="t" anchorCtr="0" compatLnSpc="1">
            <a:prstTxWarp prst="textNoShape">
              <a:avLst/>
            </a:prstTxWarp>
          </a:bodyPr>
          <a:lstStyle>
            <a:lvl1pPr defTabSz="936625">
              <a:defRPr sz="1200" b="0">
                <a:latin typeface="Helvetica" pitchFamily="34" charset="0"/>
              </a:defRPr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1450" y="0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28" tIns="46763" rIns="93528" bIns="46763" numCol="1" anchor="t" anchorCtr="0" compatLnSpc="1">
            <a:prstTxWarp prst="textNoShape">
              <a:avLst/>
            </a:prstTxWarp>
          </a:bodyPr>
          <a:lstStyle>
            <a:lvl1pPr algn="r" defTabSz="936625">
              <a:defRPr sz="1200" b="0">
                <a:latin typeface="Helvetica" pitchFamily="34" charset="0"/>
              </a:defRPr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3163" y="701675"/>
            <a:ext cx="4684712" cy="3513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54525"/>
            <a:ext cx="5153025" cy="420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28" tIns="46763" rIns="93528" bIns="467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96350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28" tIns="46763" rIns="93528" bIns="46763" numCol="1" anchor="b" anchorCtr="0" compatLnSpc="1">
            <a:prstTxWarp prst="textNoShape">
              <a:avLst/>
            </a:prstTxWarp>
          </a:bodyPr>
          <a:lstStyle>
            <a:lvl1pPr defTabSz="936625">
              <a:defRPr sz="1200" b="0">
                <a:latin typeface="Helvetica" pitchFamily="34" charset="0"/>
              </a:defRPr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1450" y="8896350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28" tIns="46763" rIns="93528" bIns="46763" numCol="1" anchor="b" anchorCtr="0" compatLnSpc="1">
            <a:prstTxWarp prst="textNoShape">
              <a:avLst/>
            </a:prstTxWarp>
          </a:bodyPr>
          <a:lstStyle>
            <a:lvl1pPr algn="r" defTabSz="936625">
              <a:defRPr sz="1200" b="0">
                <a:latin typeface="Helvetica" pitchFamily="34" charset="0"/>
              </a:defRPr>
            </a:lvl1pPr>
          </a:lstStyle>
          <a:p>
            <a:fld id="{78A437A6-72F9-484A-A317-B463A35D036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EC2044-AA19-4EBA-90C2-42A0CFBB61D3}" type="slidenum">
              <a:rPr lang="en-US"/>
              <a:pPr/>
              <a:t>1</a:t>
            </a:fld>
            <a:endParaRPr lang="en-US"/>
          </a:p>
        </p:txBody>
      </p:sp>
      <p:sp>
        <p:nvSpPr>
          <p:cNvPr id="161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701675"/>
            <a:ext cx="4684713" cy="3513138"/>
          </a:xfrm>
          <a:ln/>
        </p:spPr>
      </p:sp>
      <p:sp>
        <p:nvSpPr>
          <p:cNvPr id="1610757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533" tIns="46765" rIns="93533" bIns="46765"/>
          <a:lstStyle/>
          <a:p>
            <a:pPr>
              <a:lnSpc>
                <a:spcPct val="200000"/>
              </a:lnSpc>
            </a:pPr>
            <a:r>
              <a:rPr lang="en-US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286514-053B-4F63-9EDA-80CEF29AD227}" type="slidenum">
              <a:rPr lang="en-US"/>
              <a:pPr/>
              <a:t>2</a:t>
            </a:fld>
            <a:endParaRPr lang="en-US"/>
          </a:p>
        </p:txBody>
      </p:sp>
      <p:sp>
        <p:nvSpPr>
          <p:cNvPr id="1920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701675"/>
            <a:ext cx="4683125" cy="3513138"/>
          </a:xfrm>
          <a:ln/>
        </p:spPr>
      </p:sp>
      <p:sp>
        <p:nvSpPr>
          <p:cNvPr id="1920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BB6184-AEAB-4D85-AC67-C7DE7489A40A}" type="slidenum">
              <a:rPr lang="en-US"/>
              <a:pPr/>
              <a:t>3</a:t>
            </a:fld>
            <a:endParaRPr lang="en-US"/>
          </a:p>
        </p:txBody>
      </p:sp>
      <p:sp>
        <p:nvSpPr>
          <p:cNvPr id="163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701675"/>
            <a:ext cx="4684713" cy="3513138"/>
          </a:xfrm>
          <a:ln/>
        </p:spPr>
      </p:sp>
      <p:sp>
        <p:nvSpPr>
          <p:cNvPr id="1639432" name="Rectangle 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533" tIns="46765" rIns="93533" bIns="46765"/>
          <a:lstStyle/>
          <a:p>
            <a:pPr>
              <a:lnSpc>
                <a:spcPct val="200000"/>
              </a:lnSpc>
            </a:pPr>
            <a:r>
              <a:rPr lang="en-US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C99C8F-ADFB-48A0-93DA-BD82988B2616}" type="slidenum">
              <a:rPr lang="en-US"/>
              <a:pPr/>
              <a:t>7</a:t>
            </a:fld>
            <a:endParaRPr lang="en-US"/>
          </a:p>
        </p:txBody>
      </p:sp>
      <p:sp>
        <p:nvSpPr>
          <p:cNvPr id="1967106" name="Rectangle 7"/>
          <p:cNvSpPr txBox="1">
            <a:spLocks noGrp="1" noChangeArrowheads="1"/>
          </p:cNvSpPr>
          <p:nvPr/>
        </p:nvSpPr>
        <p:spPr bwMode="auto">
          <a:xfrm>
            <a:off x="3981450" y="8896350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535" tIns="46767" rIns="93535" bIns="46767" anchor="b"/>
          <a:lstStyle/>
          <a:p>
            <a:pPr algn="r" defTabSz="936625"/>
            <a:fld id="{BB3E2766-F2E7-4DE5-82CF-E211191B7F6C}" type="slidenum">
              <a:rPr lang="en-US" sz="1200" b="0">
                <a:latin typeface="Helvetica" pitchFamily="34" charset="0"/>
              </a:rPr>
              <a:pPr algn="r" defTabSz="936625"/>
              <a:t>7</a:t>
            </a:fld>
            <a:endParaRPr lang="en-US" sz="1200" b="0">
              <a:latin typeface="Helvetica" pitchFamily="34" charset="0"/>
            </a:endParaRPr>
          </a:p>
        </p:txBody>
      </p:sp>
      <p:sp>
        <p:nvSpPr>
          <p:cNvPr id="196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196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</p:spPr>
        <p:txBody>
          <a:bodyPr lIns="93535" tIns="46767" rIns="93535" bIns="4676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4A1D95-5A1B-44DA-BECE-E05FE36E48C9}" type="slidenum">
              <a:rPr lang="en-US"/>
              <a:pPr/>
              <a:t>8</a:t>
            </a:fld>
            <a:endParaRPr lang="en-US"/>
          </a:p>
        </p:txBody>
      </p:sp>
      <p:sp>
        <p:nvSpPr>
          <p:cNvPr id="192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71575" y="701675"/>
            <a:ext cx="4684713" cy="3513138"/>
          </a:xfrm>
          <a:ln/>
        </p:spPr>
      </p:sp>
      <p:sp>
        <p:nvSpPr>
          <p:cNvPr id="1928195" name="Notes Placeholder 2"/>
          <p:cNvSpPr>
            <a:spLocks noGrp="1"/>
          </p:cNvSpPr>
          <p:nvPr>
            <p:ph type="body" idx="1"/>
          </p:nvPr>
        </p:nvSpPr>
        <p:spPr/>
        <p:txBody>
          <a:bodyPr lIns="93236" tIns="46617" rIns="93236" bIns="46617"/>
          <a:lstStyle/>
          <a:p>
            <a:endParaRPr lang="en-US"/>
          </a:p>
        </p:txBody>
      </p:sp>
      <p:sp>
        <p:nvSpPr>
          <p:cNvPr id="1928196" name="Slide Number Placeholder 3"/>
          <p:cNvSpPr txBox="1">
            <a:spLocks noGrp="1"/>
          </p:cNvSpPr>
          <p:nvPr/>
        </p:nvSpPr>
        <p:spPr bwMode="auto">
          <a:xfrm>
            <a:off x="3983038" y="8896350"/>
            <a:ext cx="3040062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36" tIns="46617" rIns="93236" bIns="46617" anchor="b"/>
          <a:lstStyle/>
          <a:p>
            <a:pPr algn="r" defTabSz="933450"/>
            <a:fld id="{993F12C8-EE83-4067-B79E-F2FDA1FD8423}" type="slidenum">
              <a:rPr lang="en-US" sz="1200" b="0">
                <a:latin typeface="Helvetica" pitchFamily="34" charset="0"/>
                <a:ea typeface="ＭＳ Ｐゴシック" charset="-128"/>
              </a:rPr>
              <a:pPr algn="r" defTabSz="933450"/>
              <a:t>8</a:t>
            </a:fld>
            <a:endParaRPr lang="en-US" sz="1200" b="0">
              <a:latin typeface="Helvetica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D0434-C478-46C8-AD8F-09D05A732709}" type="slidenum">
              <a:rPr lang="en-US"/>
              <a:pPr/>
              <a:t>9</a:t>
            </a:fld>
            <a:endParaRPr lang="en-US"/>
          </a:p>
        </p:txBody>
      </p:sp>
      <p:sp>
        <p:nvSpPr>
          <p:cNvPr id="196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71575" y="701675"/>
            <a:ext cx="4684713" cy="3513138"/>
          </a:xfrm>
          <a:ln/>
        </p:spPr>
      </p:sp>
      <p:sp>
        <p:nvSpPr>
          <p:cNvPr id="1963011" name="Notes Placeholder 2"/>
          <p:cNvSpPr>
            <a:spLocks noGrp="1"/>
          </p:cNvSpPr>
          <p:nvPr>
            <p:ph type="body" idx="1"/>
          </p:nvPr>
        </p:nvSpPr>
        <p:spPr/>
        <p:txBody>
          <a:bodyPr lIns="93236" tIns="46617" rIns="93236" bIns="46617"/>
          <a:lstStyle/>
          <a:p>
            <a:endParaRPr lang="en-US"/>
          </a:p>
        </p:txBody>
      </p:sp>
      <p:sp>
        <p:nvSpPr>
          <p:cNvPr id="1963012" name="Slide Number Placeholder 3"/>
          <p:cNvSpPr txBox="1">
            <a:spLocks noGrp="1"/>
          </p:cNvSpPr>
          <p:nvPr/>
        </p:nvSpPr>
        <p:spPr bwMode="auto">
          <a:xfrm>
            <a:off x="3983038" y="8896350"/>
            <a:ext cx="3040062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36" tIns="46617" rIns="93236" bIns="46617" anchor="b"/>
          <a:lstStyle/>
          <a:p>
            <a:pPr algn="r" defTabSz="933450"/>
            <a:fld id="{B8CE399F-F01D-41BA-8646-29DA2C692315}" type="slidenum">
              <a:rPr lang="en-US" sz="1200" b="0">
                <a:latin typeface="Helvetica" pitchFamily="34" charset="0"/>
                <a:ea typeface="ＭＳ Ｐゴシック" charset="-128"/>
              </a:rPr>
              <a:pPr algn="r" defTabSz="933450"/>
              <a:t>9</a:t>
            </a:fld>
            <a:endParaRPr lang="en-US" sz="1200" b="0">
              <a:latin typeface="Helvetica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14C041-075E-4F0C-93F9-AA7AB56BCD08}" type="slidenum">
              <a:rPr lang="en-US"/>
              <a:pPr/>
              <a:t>16</a:t>
            </a:fld>
            <a:endParaRPr lang="en-US"/>
          </a:p>
        </p:txBody>
      </p:sp>
      <p:sp>
        <p:nvSpPr>
          <p:cNvPr id="1746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701675"/>
            <a:ext cx="4684713" cy="3513138"/>
          </a:xfrm>
          <a:ln/>
        </p:spPr>
      </p:sp>
      <p:sp>
        <p:nvSpPr>
          <p:cNvPr id="1746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14C041-075E-4F0C-93F9-AA7AB56BCD08}" type="slidenum">
              <a:rPr lang="en-US"/>
              <a:pPr/>
              <a:t>17</a:t>
            </a:fld>
            <a:endParaRPr lang="en-US"/>
          </a:p>
        </p:txBody>
      </p:sp>
      <p:sp>
        <p:nvSpPr>
          <p:cNvPr id="1746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701675"/>
            <a:ext cx="4684713" cy="3513138"/>
          </a:xfrm>
          <a:ln/>
        </p:spPr>
      </p:sp>
      <p:sp>
        <p:nvSpPr>
          <p:cNvPr id="1746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5730" name="Picture 2" descr="3par_bg_co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9875" cy="6923088"/>
          </a:xfrm>
          <a:prstGeom prst="rect">
            <a:avLst/>
          </a:prstGeom>
          <a:noFill/>
        </p:spPr>
      </p:pic>
      <p:sp>
        <p:nvSpPr>
          <p:cNvPr id="1865731" name="Text Box 3"/>
          <p:cNvSpPr txBox="1">
            <a:spLocks noChangeArrowheads="1"/>
          </p:cNvSpPr>
          <p:nvPr/>
        </p:nvSpPr>
        <p:spPr bwMode="white">
          <a:xfrm>
            <a:off x="5334000" y="5638800"/>
            <a:ext cx="3587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 i="1"/>
              <a:t>Serving Information</a:t>
            </a:r>
            <a:r>
              <a:rPr lang="en-US" sz="2400" b="0" i="1" baseline="30000">
                <a:cs typeface="Times New Roman" pitchFamily="18" charset="0"/>
              </a:rPr>
              <a:t>®</a:t>
            </a:r>
            <a:r>
              <a:rPr lang="en-US" sz="2000" b="0" i="1"/>
              <a:t>.</a:t>
            </a:r>
            <a:r>
              <a:rPr lang="en-US" sz="2000" b="0"/>
              <a:t> </a:t>
            </a:r>
            <a:r>
              <a:rPr lang="en-US" sz="2000" b="0" i="1"/>
              <a:t>Simply.</a:t>
            </a:r>
          </a:p>
        </p:txBody>
      </p:sp>
      <p:sp>
        <p:nvSpPr>
          <p:cNvPr id="1865732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0" y="6623050"/>
            <a:ext cx="9144000" cy="176213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3PAR Company Confidential</a:t>
            </a:r>
          </a:p>
        </p:txBody>
      </p:sp>
      <p:sp>
        <p:nvSpPr>
          <p:cNvPr id="1865733" name="Rectangle 5"/>
          <p:cNvSpPr>
            <a:spLocks noGrp="1" noChangeArrowheads="1"/>
          </p:cNvSpPr>
          <p:nvPr>
            <p:ph type="ctrTitle" sz="quarter"/>
          </p:nvPr>
        </p:nvSpPr>
        <p:spPr bwMode="white">
          <a:xfrm>
            <a:off x="2362200" y="2590800"/>
            <a:ext cx="6781800" cy="1752600"/>
          </a:xfrm>
        </p:spPr>
        <p:txBody>
          <a:bodyPr lIns="91440"/>
          <a:lstStyle>
            <a:lvl1pPr>
              <a:lnSpc>
                <a:spcPct val="70000"/>
              </a:lnSpc>
              <a:defRPr sz="39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65734" name="Rectangle 6"/>
          <p:cNvSpPr>
            <a:spLocks noGrp="1" noChangeArrowheads="1"/>
          </p:cNvSpPr>
          <p:nvPr>
            <p:ph type="subTitle" sz="quarter" idx="1"/>
          </p:nvPr>
        </p:nvSpPr>
        <p:spPr bwMode="white">
          <a:xfrm>
            <a:off x="2686050" y="4876800"/>
            <a:ext cx="6457950" cy="6350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65735" name="Text Box 7"/>
          <p:cNvSpPr txBox="1">
            <a:spLocks noChangeArrowheads="1"/>
          </p:cNvSpPr>
          <p:nvPr userDrawn="1"/>
        </p:nvSpPr>
        <p:spPr bwMode="auto">
          <a:xfrm>
            <a:off x="381000" y="1981200"/>
            <a:ext cx="640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 i="1"/>
              <a:t>Serving Information™.</a:t>
            </a:r>
            <a:r>
              <a:rPr lang="en-US" sz="2800" b="0"/>
              <a:t> Simply.</a:t>
            </a:r>
          </a:p>
        </p:txBody>
      </p:sp>
      <p:sp>
        <p:nvSpPr>
          <p:cNvPr id="1865736" name="Rectangle 8"/>
          <p:cNvSpPr>
            <a:spLocks noChangeArrowheads="1"/>
          </p:cNvSpPr>
          <p:nvPr userDrawn="1"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FFD91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en-US" sz="2000" b="0"/>
          </a:p>
        </p:txBody>
      </p:sp>
      <p:pic>
        <p:nvPicPr>
          <p:cNvPr id="1865737" name="Picture 9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96025"/>
            <a:ext cx="1495425" cy="56197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3PAR Company Confidential   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9888" y="152400"/>
            <a:ext cx="2238375" cy="6081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567488" cy="6081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3PAR Company Confidential   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3PAR Company Confidential   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3PAR Company Confidential   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152900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3900" y="990600"/>
            <a:ext cx="4152900" cy="5243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3PAR Company Confidential   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3PAR Company Confidential   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3PAR Company Confidential   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3PAR Company Confidential   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3PAR Company Confidential   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3PAR Company Confidential   </a:t>
            </a:r>
          </a:p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3307B"/>
            </a:gs>
            <a:gs pos="100000">
              <a:srgbClr val="0C0E3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4706" name="Picture 2" descr="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54075"/>
          </a:xfrm>
          <a:prstGeom prst="rect">
            <a:avLst/>
          </a:prstGeom>
          <a:noFill/>
        </p:spPr>
      </p:pic>
      <p:sp>
        <p:nvSpPr>
          <p:cNvPr id="1864707" name="Rectangle 3"/>
          <p:cNvSpPr>
            <a:spLocks noGrp="1" noChangeArrowheads="1"/>
          </p:cNvSpPr>
          <p:nvPr>
            <p:ph type="title"/>
          </p:nvPr>
        </p:nvSpPr>
        <p:spPr bwMode="black">
          <a:xfrm>
            <a:off x="0" y="152400"/>
            <a:ext cx="8958263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860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6470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90600"/>
            <a:ext cx="8458200" cy="524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647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9063" y="6630988"/>
            <a:ext cx="8720137" cy="17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FFCC00"/>
                </a:solidFill>
              </a:defRPr>
            </a:lvl1pPr>
          </a:lstStyle>
          <a:p>
            <a:r>
              <a:rPr lang="en-US"/>
              <a:t>3PAR Company Confidential   </a:t>
            </a:r>
          </a:p>
          <a:p>
            <a:endParaRPr lang="en-US"/>
          </a:p>
        </p:txBody>
      </p:sp>
      <p:sp>
        <p:nvSpPr>
          <p:cNvPr id="1864710" name="Line 6"/>
          <p:cNvSpPr>
            <a:spLocks noChangeShapeType="1"/>
          </p:cNvSpPr>
          <p:nvPr/>
        </p:nvSpPr>
        <p:spPr bwMode="auto">
          <a:xfrm>
            <a:off x="0" y="6608763"/>
            <a:ext cx="9144000" cy="0"/>
          </a:xfrm>
          <a:prstGeom prst="line">
            <a:avLst/>
          </a:prstGeom>
          <a:noFill/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864711" name="Rectangle 7"/>
          <p:cNvSpPr>
            <a:spLocks noChangeArrowheads="1"/>
          </p:cNvSpPr>
          <p:nvPr userDrawn="1"/>
        </p:nvSpPr>
        <p:spPr bwMode="auto">
          <a:xfrm>
            <a:off x="0" y="6165850"/>
            <a:ext cx="9144000" cy="685800"/>
          </a:xfrm>
          <a:prstGeom prst="rect">
            <a:avLst/>
          </a:prstGeom>
          <a:solidFill>
            <a:srgbClr val="FFD91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en-US" sz="2000" b="0"/>
          </a:p>
        </p:txBody>
      </p:sp>
      <p:pic>
        <p:nvPicPr>
          <p:cNvPr id="1864712" name="Picture 8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89675"/>
            <a:ext cx="1495425" cy="561975"/>
          </a:xfrm>
          <a:prstGeom prst="rect">
            <a:avLst/>
          </a:prstGeom>
          <a:noFill/>
        </p:spPr>
      </p:pic>
      <p:sp>
        <p:nvSpPr>
          <p:cNvPr id="1864713" name="Text Box 9"/>
          <p:cNvSpPr txBox="1">
            <a:spLocks noChangeArrowheads="1"/>
          </p:cNvSpPr>
          <p:nvPr userDrawn="1"/>
        </p:nvSpPr>
        <p:spPr bwMode="auto">
          <a:xfrm>
            <a:off x="3321050" y="6338888"/>
            <a:ext cx="2317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0" i="1">
                <a:solidFill>
                  <a:schemeClr val="folHlink"/>
                </a:solidFill>
                <a:latin typeface="Frutiger 55 Roman" pitchFamily="34" charset="0"/>
              </a:rPr>
              <a:t>Serving Information</a:t>
            </a:r>
          </a:p>
        </p:txBody>
      </p:sp>
      <p:sp>
        <p:nvSpPr>
          <p:cNvPr id="1864714" name="Line 10"/>
          <p:cNvSpPr>
            <a:spLocks noChangeShapeType="1"/>
          </p:cNvSpPr>
          <p:nvPr userDrawn="1"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D91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D911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D911"/>
        </a:buClr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D91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Font typeface="Wingdings" pitchFamily="2" charset="2"/>
        <a:buChar char="Ø"/>
        <a:defRPr>
          <a:solidFill>
            <a:schemeClr val="tx1"/>
          </a:solidFill>
          <a:latin typeface="Verdana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Font typeface="Wingdings" pitchFamily="2" charset="2"/>
        <a:buChar char="Ø"/>
        <a:defRPr>
          <a:solidFill>
            <a:schemeClr val="tx1"/>
          </a:solidFill>
          <a:latin typeface="Verdana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Font typeface="Wingdings" pitchFamily="2" charset="2"/>
        <a:buChar char="Ø"/>
        <a:defRPr>
          <a:solidFill>
            <a:schemeClr val="tx1"/>
          </a:solidFill>
          <a:latin typeface="Verdana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Font typeface="Wingdings" pitchFamily="2" charset="2"/>
        <a:buChar char="Ø"/>
        <a:defRPr>
          <a:solidFill>
            <a:schemeClr val="tx1"/>
          </a:solidFill>
          <a:latin typeface="Verdana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Font typeface="Wingdings" pitchFamily="2" charset="2"/>
        <a:buChar char="Ø"/>
        <a:defRPr>
          <a:solidFill>
            <a:schemeClr val="tx1"/>
          </a:solidFill>
          <a:latin typeface="Verdan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3PAR Company Confidential</a:t>
            </a:r>
          </a:p>
        </p:txBody>
      </p:sp>
      <p:sp>
        <p:nvSpPr>
          <p:cNvPr id="1416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2971800"/>
            <a:ext cx="6858000" cy="1295400"/>
          </a:xfrm>
        </p:spPr>
        <p:txBody>
          <a:bodyPr/>
          <a:lstStyle/>
          <a:p>
            <a:r>
              <a:rPr lang="en-US" sz="2800" dirty="0"/>
              <a:t>3PAR </a:t>
            </a:r>
            <a:r>
              <a:rPr lang="en-US" sz="2800" dirty="0" smtClean="0"/>
              <a:t>Adaptive </a:t>
            </a:r>
            <a:r>
              <a:rPr lang="en-US" sz="2800" dirty="0"/>
              <a:t>Optimization (AO)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3PAR Company Confidential   </a:t>
            </a:r>
          </a:p>
          <a:p>
            <a:endParaRPr lang="en-US"/>
          </a:p>
        </p:txBody>
      </p:sp>
      <p:sp>
        <p:nvSpPr>
          <p:cNvPr id="192921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400"/>
              <a:t>Adaptive Optimization</a:t>
            </a:r>
          </a:p>
        </p:txBody>
      </p:sp>
      <p:sp>
        <p:nvSpPr>
          <p:cNvPr id="192921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ClrTx/>
            </a:pPr>
            <a:r>
              <a:rPr lang="en-US" b="1"/>
              <a:t>Benefits</a:t>
            </a:r>
          </a:p>
          <a:p>
            <a:pPr lvl="1" eaLnBrk="1" hangingPunct="1">
              <a:buClrTx/>
            </a:pPr>
            <a:r>
              <a:rPr lang="en-US"/>
              <a:t>Optimize cost/performance</a:t>
            </a:r>
          </a:p>
          <a:p>
            <a:pPr lvl="2" eaLnBrk="1" hangingPunct="1">
              <a:buClrTx/>
            </a:pPr>
            <a:r>
              <a:rPr lang="en-US"/>
              <a:t>Use each drive tier where it is best suited</a:t>
            </a:r>
          </a:p>
          <a:p>
            <a:pPr lvl="2" eaLnBrk="1" hangingPunct="1">
              <a:buClrTx/>
            </a:pPr>
            <a:r>
              <a:rPr lang="en-US"/>
              <a:t>SSDs =&gt; small capacity, high performance</a:t>
            </a:r>
          </a:p>
          <a:p>
            <a:pPr lvl="2" eaLnBrk="1" hangingPunct="1">
              <a:buClrTx/>
            </a:pPr>
            <a:r>
              <a:rPr lang="en-US"/>
              <a:t>FC =&gt; medium capacity, medium performance</a:t>
            </a:r>
          </a:p>
          <a:p>
            <a:pPr lvl="2" eaLnBrk="1" hangingPunct="1">
              <a:buClrTx/>
            </a:pPr>
            <a:r>
              <a:rPr lang="en-US"/>
              <a:t>NL =&gt; large capacity, low performance</a:t>
            </a:r>
          </a:p>
          <a:p>
            <a:pPr lvl="1" eaLnBrk="1" hangingPunct="1">
              <a:buClrTx/>
            </a:pPr>
            <a:r>
              <a:rPr lang="en-US"/>
              <a:t>Autonomic, sub-volume granular tiering</a:t>
            </a:r>
          </a:p>
          <a:p>
            <a:pPr lvl="2" eaLnBrk="1" hangingPunct="1">
              <a:buClrTx/>
            </a:pPr>
            <a:r>
              <a:rPr lang="en-US"/>
              <a:t>Little administrative workload</a:t>
            </a:r>
          </a:p>
          <a:p>
            <a:pPr eaLnBrk="1" hangingPunct="1">
              <a:buClrTx/>
            </a:pPr>
            <a:r>
              <a:rPr lang="en-US" b="1"/>
              <a:t>Costs and limitations</a:t>
            </a:r>
          </a:p>
          <a:p>
            <a:pPr lvl="1" eaLnBrk="1" hangingPunct="1">
              <a:buClrTx/>
            </a:pPr>
            <a:r>
              <a:rPr lang="en-US"/>
              <a:t>Not suited for fast-changing applications</a:t>
            </a:r>
          </a:p>
          <a:p>
            <a:pPr lvl="2" eaLnBrk="1" hangingPunct="1">
              <a:buClrTx/>
            </a:pPr>
            <a:r>
              <a:rPr lang="en-US"/>
              <a:t>By the time it reacts to workload, the workload changes</a:t>
            </a:r>
          </a:p>
          <a:p>
            <a:pPr lvl="2" eaLnBrk="1" hangingPunct="1">
              <a:buClrTx/>
            </a:pPr>
            <a:r>
              <a:rPr lang="en-US"/>
              <a:t>Reaction time in hours</a:t>
            </a:r>
          </a:p>
        </p:txBody>
      </p:sp>
      <p:sp>
        <p:nvSpPr>
          <p:cNvPr id="1929220" name="Slide Number Placeholder 3"/>
          <p:cNvSpPr txBox="1">
            <a:spLocks noGrp="1"/>
          </p:cNvSpPr>
          <p:nvPr/>
        </p:nvSpPr>
        <p:spPr bwMode="auto">
          <a:xfrm>
            <a:off x="7245350" y="6365875"/>
            <a:ext cx="18700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b"/>
          <a:lstStyle/>
          <a:p>
            <a:pPr algn="r"/>
            <a:fld id="{24910DC8-DCAA-4545-8A5F-C0BCAA629840}" type="slidenum">
              <a:rPr lang="en-US" altLang="ja-JP" sz="1000">
                <a:solidFill>
                  <a:srgbClr val="120B80"/>
                </a:solidFill>
                <a:ea typeface="SC STKaiti" pitchFamily="2" charset="-122"/>
              </a:rPr>
              <a:pPr algn="r"/>
              <a:t>10</a:t>
            </a:fld>
            <a:endParaRPr lang="en-US" altLang="ja-JP" sz="1000">
              <a:solidFill>
                <a:srgbClr val="120B80"/>
              </a:solidFill>
              <a:ea typeface="SC STKait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3PAR Company Confidential   </a:t>
            </a:r>
          </a:p>
          <a:p>
            <a:endParaRPr lang="en-US"/>
          </a:p>
        </p:txBody>
      </p:sp>
      <p:sp>
        <p:nvSpPr>
          <p:cNvPr id="1936386" name="Title 1"/>
          <p:cNvSpPr>
            <a:spLocks noGrp="1"/>
          </p:cNvSpPr>
          <p:nvPr>
            <p:ph type="title" idx="4294967295"/>
          </p:nvPr>
        </p:nvSpPr>
        <p:spPr>
          <a:xfrm>
            <a:off x="304800" y="228600"/>
            <a:ext cx="6602413" cy="715963"/>
          </a:xfrm>
        </p:spPr>
        <p:txBody>
          <a:bodyPr/>
          <a:lstStyle/>
          <a:p>
            <a:pPr eaLnBrk="1" hangingPunct="1"/>
            <a:r>
              <a:rPr lang="en-US"/>
              <a:t>AO Configuration</a:t>
            </a:r>
          </a:p>
        </p:txBody>
      </p:sp>
      <p:sp>
        <p:nvSpPr>
          <p:cNvPr id="1936387" name="Content Placeholder 2"/>
          <p:cNvSpPr>
            <a:spLocks noGrp="1"/>
          </p:cNvSpPr>
          <p:nvPr>
            <p:ph idx="4294967295"/>
          </p:nvPr>
        </p:nvSpPr>
        <p:spPr>
          <a:xfrm>
            <a:off x="228600" y="990600"/>
            <a:ext cx="6530975" cy="5178425"/>
          </a:xfrm>
        </p:spPr>
        <p:txBody>
          <a:bodyPr/>
          <a:lstStyle/>
          <a:p>
            <a:pPr eaLnBrk="1" hangingPunct="1">
              <a:buClrTx/>
            </a:pPr>
            <a:r>
              <a:rPr lang="en-US" sz="2000"/>
              <a:t>Multiple AO configs per array</a:t>
            </a:r>
          </a:p>
          <a:p>
            <a:pPr lvl="1" eaLnBrk="1" hangingPunct="1">
              <a:buClrTx/>
            </a:pPr>
            <a:r>
              <a:rPr lang="en-US" sz="2000"/>
              <a:t>Different configs for different apps/domains</a:t>
            </a:r>
          </a:p>
          <a:p>
            <a:pPr lvl="1" eaLnBrk="1" hangingPunct="1">
              <a:buClrTx/>
            </a:pPr>
            <a:r>
              <a:rPr lang="en-US" sz="2000"/>
              <a:t>Different configs can share same physical disks</a:t>
            </a:r>
          </a:p>
          <a:p>
            <a:pPr eaLnBrk="1" hangingPunct="1">
              <a:buClrTx/>
            </a:pPr>
            <a:r>
              <a:rPr lang="en-US" sz="2000"/>
              <a:t>Up to 3 tiers per config</a:t>
            </a:r>
          </a:p>
          <a:p>
            <a:pPr lvl="1" eaLnBrk="1" hangingPunct="1">
              <a:buClrTx/>
            </a:pPr>
            <a:r>
              <a:rPr lang="en-US" sz="2000"/>
              <a:t>Each tier is a single CPG</a:t>
            </a:r>
          </a:p>
          <a:p>
            <a:pPr lvl="1" eaLnBrk="1" hangingPunct="1">
              <a:buClrTx/>
            </a:pPr>
            <a:r>
              <a:rPr lang="en-US" sz="2000"/>
              <a:t>Tier (Drive type, RAID, etc) defined by CPG</a:t>
            </a:r>
          </a:p>
          <a:p>
            <a:pPr lvl="1" eaLnBrk="1" hangingPunct="1">
              <a:buClrTx/>
            </a:pPr>
            <a:r>
              <a:rPr lang="en-US" sz="2000"/>
              <a:t>Space limit specified per tier in config</a:t>
            </a:r>
          </a:p>
          <a:p>
            <a:pPr eaLnBrk="1" hangingPunct="1">
              <a:buClrTx/>
            </a:pPr>
            <a:r>
              <a:rPr lang="en-US" sz="2000"/>
              <a:t>Config includes execution schedules (cron-like)</a:t>
            </a:r>
          </a:p>
          <a:p>
            <a:pPr eaLnBrk="1" hangingPunct="1">
              <a:buClrTx/>
            </a:pPr>
            <a:r>
              <a:rPr lang="en-US" sz="2000"/>
              <a:t>Config includes measurement duration</a:t>
            </a:r>
          </a:p>
          <a:p>
            <a:pPr eaLnBrk="1" hangingPunct="1">
              <a:buClrTx/>
            </a:pPr>
            <a:r>
              <a:rPr lang="en-US" sz="2000"/>
              <a:t>Simple 3-choice mode</a:t>
            </a:r>
          </a:p>
          <a:p>
            <a:pPr lvl="1" eaLnBrk="1" hangingPunct="1">
              <a:buClrTx/>
            </a:pPr>
            <a:r>
              <a:rPr lang="en-US" sz="2000"/>
              <a:t>Performance</a:t>
            </a:r>
          </a:p>
          <a:p>
            <a:pPr lvl="1" eaLnBrk="1" hangingPunct="1">
              <a:buClrTx/>
            </a:pPr>
            <a:r>
              <a:rPr lang="en-US" sz="2000"/>
              <a:t>Balanced</a:t>
            </a:r>
          </a:p>
          <a:p>
            <a:pPr lvl="1" eaLnBrk="1" hangingPunct="1">
              <a:buClrTx/>
            </a:pPr>
            <a:r>
              <a:rPr lang="en-US" sz="2000"/>
              <a:t>Cost</a:t>
            </a:r>
          </a:p>
          <a:p>
            <a:pPr eaLnBrk="1" hangingPunct="1">
              <a:buClrTx/>
              <a:buFontTx/>
              <a:buNone/>
            </a:pPr>
            <a:endParaRPr lang="en-US" sz="2000"/>
          </a:p>
        </p:txBody>
      </p:sp>
      <p:sp>
        <p:nvSpPr>
          <p:cNvPr id="1936388" name="Slide Number Placeholder 3"/>
          <p:cNvSpPr txBox="1">
            <a:spLocks noGrp="1"/>
          </p:cNvSpPr>
          <p:nvPr/>
        </p:nvSpPr>
        <p:spPr bwMode="auto">
          <a:xfrm>
            <a:off x="7245350" y="6365875"/>
            <a:ext cx="18700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b"/>
          <a:lstStyle/>
          <a:p>
            <a:pPr algn="r"/>
            <a:fld id="{346D2E2D-A43F-43B3-ABC4-25D5BD628E54}" type="slidenum">
              <a:rPr lang="en-US" altLang="ja-JP" sz="1000">
                <a:solidFill>
                  <a:srgbClr val="120B80"/>
                </a:solidFill>
                <a:ea typeface="SC STKaiti" pitchFamily="2" charset="-122"/>
              </a:rPr>
              <a:pPr algn="r"/>
              <a:t>11</a:t>
            </a:fld>
            <a:endParaRPr lang="en-US" altLang="ja-JP" sz="1000">
              <a:solidFill>
                <a:srgbClr val="120B80"/>
              </a:solidFill>
              <a:ea typeface="SC STKait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3PAR Company Confidential   </a:t>
            </a:r>
          </a:p>
          <a:p>
            <a:endParaRPr lang="en-US"/>
          </a:p>
        </p:txBody>
      </p:sp>
      <p:sp>
        <p:nvSpPr>
          <p:cNvPr id="19374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AO Configuration Example (screenshot)</a:t>
            </a:r>
          </a:p>
        </p:txBody>
      </p:sp>
      <p:sp>
        <p:nvSpPr>
          <p:cNvPr id="1937411" name="Slide Number Placeholder 3"/>
          <p:cNvSpPr txBox="1">
            <a:spLocks noGrp="1"/>
          </p:cNvSpPr>
          <p:nvPr/>
        </p:nvSpPr>
        <p:spPr bwMode="auto">
          <a:xfrm>
            <a:off x="7245350" y="6365875"/>
            <a:ext cx="18700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b"/>
          <a:lstStyle/>
          <a:p>
            <a:pPr algn="r"/>
            <a:fld id="{D9D89CE7-5FC4-4B83-8F77-32FE2078089B}" type="slidenum">
              <a:rPr lang="en-US" altLang="ja-JP" sz="1000">
                <a:solidFill>
                  <a:srgbClr val="120B80"/>
                </a:solidFill>
                <a:ea typeface="SC STKaiti" pitchFamily="2" charset="-122"/>
              </a:rPr>
              <a:pPr algn="r"/>
              <a:t>12</a:t>
            </a:fld>
            <a:endParaRPr lang="en-US" altLang="ja-JP" sz="1000">
              <a:solidFill>
                <a:srgbClr val="120B80"/>
              </a:solidFill>
              <a:ea typeface="SC STKaiti" pitchFamily="2" charset="-122"/>
            </a:endParaRPr>
          </a:p>
        </p:txBody>
      </p:sp>
      <p:pic>
        <p:nvPicPr>
          <p:cNvPr id="1937412" name="Picture 4" descr="policy_ao.tif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35038"/>
            <a:ext cx="9144000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3PAR Company Confidential   </a:t>
            </a:r>
          </a:p>
          <a:p>
            <a:endParaRPr lang="en-US"/>
          </a:p>
        </p:txBody>
      </p:sp>
      <p:sp>
        <p:nvSpPr>
          <p:cNvPr id="19435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Additional AO Features</a:t>
            </a:r>
          </a:p>
        </p:txBody>
      </p:sp>
      <p:sp>
        <p:nvSpPr>
          <p:cNvPr id="19435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ClrTx/>
            </a:pPr>
            <a:r>
              <a:rPr lang="en-US" sz="2000"/>
              <a:t>Region-level performance data collected AFTER cache</a:t>
            </a:r>
          </a:p>
          <a:p>
            <a:pPr lvl="1" eaLnBrk="1" hangingPunct="1">
              <a:buClrTx/>
            </a:pPr>
            <a:r>
              <a:rPr lang="en-US" sz="2000"/>
              <a:t>Data that is effectively cached not moved to fastest tier</a:t>
            </a:r>
          </a:p>
          <a:p>
            <a:pPr lvl="2" eaLnBrk="1" hangingPunct="1">
              <a:buClrTx/>
            </a:pPr>
            <a:r>
              <a:rPr lang="en-US" sz="2000"/>
              <a:t>Cache is already dealing with it effectively</a:t>
            </a:r>
          </a:p>
          <a:p>
            <a:pPr lvl="1" eaLnBrk="1" hangingPunct="1">
              <a:buClrTx/>
            </a:pPr>
            <a:r>
              <a:rPr lang="en-US" sz="2000"/>
              <a:t>Sequentially accessed data NOT preferred</a:t>
            </a:r>
          </a:p>
          <a:p>
            <a:pPr lvl="2" eaLnBrk="1" hangingPunct="1">
              <a:buClrTx/>
            </a:pPr>
            <a:r>
              <a:rPr lang="en-US" sz="2000"/>
              <a:t>Prefetcher/write flusher generates fewer and bigger IOs</a:t>
            </a:r>
          </a:p>
          <a:p>
            <a:pPr lvl="2" eaLnBrk="1" hangingPunct="1">
              <a:buClrTx/>
            </a:pPr>
            <a:r>
              <a:rPr lang="en-US" sz="2000"/>
              <a:t>Good because we are more concerned with IOPs</a:t>
            </a:r>
          </a:p>
          <a:p>
            <a:pPr lvl="2" eaLnBrk="1" hangingPunct="1">
              <a:buClrTx/>
            </a:pPr>
            <a:r>
              <a:rPr lang="en-US" sz="2000"/>
              <a:t>No need to put in complex scheduling exceptions for backups</a:t>
            </a:r>
          </a:p>
          <a:p>
            <a:pPr eaLnBrk="1" hangingPunct="1">
              <a:buClrTx/>
            </a:pPr>
            <a:r>
              <a:rPr lang="en-US" sz="2000"/>
              <a:t>All regions are candidates for optimization:</a:t>
            </a:r>
          </a:p>
          <a:p>
            <a:pPr lvl="2" eaLnBrk="1" hangingPunct="1">
              <a:buClrTx/>
            </a:pPr>
            <a:r>
              <a:rPr lang="en-US" sz="2000"/>
              <a:t>Base VV space (full and thin VVs)</a:t>
            </a:r>
          </a:p>
          <a:p>
            <a:pPr lvl="2" eaLnBrk="1" hangingPunct="1">
              <a:buClrTx/>
            </a:pPr>
            <a:r>
              <a:rPr lang="en-US" sz="2000"/>
              <a:t>Copy space</a:t>
            </a:r>
          </a:p>
          <a:p>
            <a:pPr lvl="2" eaLnBrk="1" hangingPunct="1">
              <a:buClrTx/>
            </a:pPr>
            <a:r>
              <a:rPr lang="en-US" sz="2000"/>
              <a:t>Admin (meta-data) space</a:t>
            </a:r>
          </a:p>
          <a:p>
            <a:pPr eaLnBrk="1" hangingPunct="1">
              <a:buClrTx/>
            </a:pPr>
            <a:r>
              <a:rPr lang="en-US" sz="2000"/>
              <a:t>Built-in hysteresis limits ping-ponging of data back and forth across regions.</a:t>
            </a:r>
          </a:p>
        </p:txBody>
      </p:sp>
      <p:sp>
        <p:nvSpPr>
          <p:cNvPr id="1943556" name="Slide Number Placeholder 3"/>
          <p:cNvSpPr txBox="1">
            <a:spLocks noGrp="1"/>
          </p:cNvSpPr>
          <p:nvPr/>
        </p:nvSpPr>
        <p:spPr bwMode="auto">
          <a:xfrm>
            <a:off x="7245350" y="6365875"/>
            <a:ext cx="18700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b"/>
          <a:lstStyle/>
          <a:p>
            <a:pPr algn="r"/>
            <a:fld id="{B4912CD5-45ED-4485-BA0C-7A054FC3B48B}" type="slidenum">
              <a:rPr lang="en-US" altLang="ja-JP" sz="1000">
                <a:solidFill>
                  <a:srgbClr val="120B80"/>
                </a:solidFill>
                <a:ea typeface="SC STKaiti" pitchFamily="2" charset="-122"/>
              </a:rPr>
              <a:pPr algn="r"/>
              <a:t>13</a:t>
            </a:fld>
            <a:endParaRPr lang="en-US" altLang="ja-JP" sz="1000">
              <a:solidFill>
                <a:srgbClr val="120B80"/>
              </a:solidFill>
              <a:ea typeface="SC STKait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3PAR Company Confidential   </a:t>
            </a:r>
          </a:p>
          <a:p>
            <a:endParaRPr lang="en-US"/>
          </a:p>
        </p:txBody>
      </p:sp>
      <p:sp>
        <p:nvSpPr>
          <p:cNvPr id="194765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AO Configuration Setting (screenshot)</a:t>
            </a:r>
          </a:p>
        </p:txBody>
      </p:sp>
      <p:sp>
        <p:nvSpPr>
          <p:cNvPr id="1947651" name="Slide Number Placeholder 3"/>
          <p:cNvSpPr txBox="1">
            <a:spLocks noGrp="1"/>
          </p:cNvSpPr>
          <p:nvPr/>
        </p:nvSpPr>
        <p:spPr bwMode="auto">
          <a:xfrm>
            <a:off x="7245350" y="6365875"/>
            <a:ext cx="18700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b"/>
          <a:lstStyle/>
          <a:p>
            <a:pPr algn="r"/>
            <a:fld id="{82D778D4-7BE7-4AE6-B40B-1D2F9A8714D6}" type="slidenum">
              <a:rPr lang="en-US" altLang="ja-JP" sz="1000">
                <a:solidFill>
                  <a:srgbClr val="120B80"/>
                </a:solidFill>
                <a:ea typeface="SC STKaiti" pitchFamily="2" charset="-122"/>
              </a:rPr>
              <a:pPr algn="r"/>
              <a:t>14</a:t>
            </a:fld>
            <a:endParaRPr lang="en-US" altLang="ja-JP" sz="1000">
              <a:solidFill>
                <a:srgbClr val="120B80"/>
              </a:solidFill>
              <a:ea typeface="SC STKaiti" pitchFamily="2" charset="-122"/>
            </a:endParaRPr>
          </a:p>
        </p:txBody>
      </p:sp>
      <p:pic>
        <p:nvPicPr>
          <p:cNvPr id="1947652" name="Picture 4" descr="edit_ao.tif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8200"/>
            <a:ext cx="6248400" cy="5316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3PAR Company Confidential   </a:t>
            </a:r>
          </a:p>
          <a:p>
            <a:endParaRPr lang="en-US"/>
          </a:p>
        </p:txBody>
      </p:sp>
      <p:sp>
        <p:nvSpPr>
          <p:cNvPr id="194867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400"/>
              <a:t>Adaptive Optimization LD Region Report 1</a:t>
            </a:r>
          </a:p>
        </p:txBody>
      </p:sp>
      <p:sp>
        <p:nvSpPr>
          <p:cNvPr id="1948675" name="Slide Number Placeholder 3"/>
          <p:cNvSpPr txBox="1">
            <a:spLocks noGrp="1"/>
          </p:cNvSpPr>
          <p:nvPr/>
        </p:nvSpPr>
        <p:spPr bwMode="auto">
          <a:xfrm>
            <a:off x="7245350" y="6365875"/>
            <a:ext cx="18700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b"/>
          <a:lstStyle/>
          <a:p>
            <a:pPr algn="r"/>
            <a:fld id="{19DC38ED-FAFF-4348-9120-97AC62433DB9}" type="slidenum">
              <a:rPr lang="en-US" altLang="ja-JP" sz="1000">
                <a:solidFill>
                  <a:srgbClr val="120B80"/>
                </a:solidFill>
                <a:ea typeface="SC STKaiti" pitchFamily="2" charset="-122"/>
              </a:rPr>
              <a:pPr algn="r"/>
              <a:t>15</a:t>
            </a:fld>
            <a:endParaRPr lang="en-US" altLang="ja-JP" sz="1000">
              <a:solidFill>
                <a:srgbClr val="120B80"/>
              </a:solidFill>
              <a:ea typeface="SC STKaiti" pitchFamily="2" charset="-122"/>
            </a:endParaRPr>
          </a:p>
        </p:txBody>
      </p:sp>
      <p:pic>
        <p:nvPicPr>
          <p:cNvPr id="1948676" name="Picture 7" descr="region_density.tif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55713"/>
            <a:ext cx="9144000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8677" name="Line Callout 2 (No Border) 9"/>
          <p:cNvSpPr>
            <a:spLocks/>
          </p:cNvSpPr>
          <p:nvPr/>
        </p:nvSpPr>
        <p:spPr bwMode="auto">
          <a:xfrm>
            <a:off x="2838450" y="5357813"/>
            <a:ext cx="1631950" cy="796925"/>
          </a:xfrm>
          <a:prstGeom prst="callout2">
            <a:avLst>
              <a:gd name="adj1" fmla="val 14343"/>
              <a:gd name="adj2" fmla="val -4671"/>
              <a:gd name="adj3" fmla="val 14343"/>
              <a:gd name="adj4" fmla="val -18190"/>
              <a:gd name="adj5" fmla="val -77889"/>
              <a:gd name="adj6" fmla="val -3064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r>
              <a:rPr lang="en-US" sz="1600">
                <a:ea typeface="ＭＳ Ｐゴシック" charset="-128"/>
              </a:rPr>
              <a:t>Small space used by SSDs (tier 0)…</a:t>
            </a:r>
          </a:p>
        </p:txBody>
      </p:sp>
      <p:sp>
        <p:nvSpPr>
          <p:cNvPr id="1948678" name="Line Callout 2 (No Border) 12"/>
          <p:cNvSpPr>
            <a:spLocks/>
          </p:cNvSpPr>
          <p:nvPr/>
        </p:nvSpPr>
        <p:spPr bwMode="auto">
          <a:xfrm>
            <a:off x="6964363" y="5410200"/>
            <a:ext cx="1630362" cy="584200"/>
          </a:xfrm>
          <a:prstGeom prst="callout2">
            <a:avLst>
              <a:gd name="adj1" fmla="val 19565"/>
              <a:gd name="adj2" fmla="val -4676"/>
              <a:gd name="adj3" fmla="val 19565"/>
              <a:gd name="adj4" fmla="val -4968"/>
              <a:gd name="adj5" fmla="val -261685"/>
              <a:gd name="adj6" fmla="val -5259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r>
              <a:rPr lang="en-US" sz="1600">
                <a:ea typeface="ＭＳ Ｐゴシック" charset="-128"/>
              </a:rPr>
              <a:t> but does a lot of the 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8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pic>
        <p:nvPicPr>
          <p:cNvPr id="1744900" name="Picture 4" descr="family_shot_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971800"/>
            <a:ext cx="3355975" cy="2635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449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38200" y="914400"/>
            <a:ext cx="7162800" cy="609600"/>
          </a:xfrm>
        </p:spPr>
        <p:txBody>
          <a:bodyPr/>
          <a:lstStyle/>
          <a:p>
            <a:r>
              <a:rPr lang="en-US" sz="2800" dirty="0" smtClean="0"/>
              <a:t>Contact:</a:t>
            </a:r>
            <a:br>
              <a:rPr lang="en-US" sz="2800" dirty="0" smtClean="0"/>
            </a:br>
            <a:r>
              <a:rPr lang="en-US" sz="2800" dirty="0" smtClean="0"/>
              <a:t>     HP-3PAR War Room.</a:t>
            </a:r>
            <a:br>
              <a:rPr lang="en-US" sz="2800" dirty="0" smtClean="0"/>
            </a:br>
            <a:r>
              <a:rPr lang="en-US" sz="2800" dirty="0" smtClean="0"/>
              <a:t>     Local 3PAR resource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8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pic>
        <p:nvPicPr>
          <p:cNvPr id="1744900" name="Picture 4" descr="family_shot_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971800"/>
            <a:ext cx="3355975" cy="2635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52600" y="533400"/>
            <a:ext cx="6172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Contact:</a:t>
            </a:r>
          </a:p>
          <a:p>
            <a:r>
              <a:rPr lang="en-US" sz="2800" dirty="0" smtClean="0"/>
              <a:t>     HP-3PAR War Room</a:t>
            </a:r>
          </a:p>
          <a:p>
            <a:r>
              <a:rPr lang="en-US" sz="2800" dirty="0" smtClean="0"/>
              <a:t>     Local 3PAR resource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3PAR Company Confidential   </a:t>
            </a:r>
          </a:p>
          <a:p>
            <a:endParaRPr lang="en-US"/>
          </a:p>
        </p:txBody>
      </p:sp>
      <p:sp>
        <p:nvSpPr>
          <p:cNvPr id="1918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   Course Objectives</a:t>
            </a:r>
          </a:p>
        </p:txBody>
      </p:sp>
      <p:sp>
        <p:nvSpPr>
          <p:cNvPr id="1918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At the end of this presentation the student should be able to :</a:t>
            </a:r>
            <a:br>
              <a:rPr lang="en-US"/>
            </a:br>
            <a:endParaRPr lang="en-US"/>
          </a:p>
          <a:p>
            <a:pPr lvl="1"/>
            <a:r>
              <a:rPr lang="en-US"/>
              <a:t>Understand the benefits of Adaptive Optimization (AO)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  <a:p>
            <a:pPr lvl="1"/>
            <a:r>
              <a:rPr lang="en-US"/>
              <a:t>Know how SSDs, Fibre Channel (FC) and NearLine (NL) drives fit AO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  <a:p>
            <a:pPr lvl="1"/>
            <a:r>
              <a:rPr lang="en-US"/>
              <a:t>Use System Reporter 2.7 to manage AO</a:t>
            </a:r>
          </a:p>
          <a:p>
            <a:pPr lvl="1"/>
            <a:endParaRPr lang="en-US"/>
          </a:p>
          <a:p>
            <a:pPr lvl="1">
              <a:buFontTx/>
              <a:buNone/>
            </a:pPr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endParaRPr lang="en-US"/>
          </a:p>
          <a:p>
            <a:pPr lvl="1">
              <a:buFontTx/>
              <a:buNone/>
            </a:pPr>
            <a:endParaRPr lang="en-US"/>
          </a:p>
          <a:p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3PAR Company Confidential   </a:t>
            </a:r>
          </a:p>
          <a:p>
            <a:endParaRPr lang="en-US"/>
          </a:p>
        </p:txBody>
      </p:sp>
      <p:sp>
        <p:nvSpPr>
          <p:cNvPr id="144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     </a:t>
            </a:r>
            <a:r>
              <a:rPr lang="en-US" sz="3200"/>
              <a:t>Adaptive Optimization</a:t>
            </a:r>
            <a:r>
              <a:rPr lang="en-US" sz="3500"/>
              <a:t> (AO)</a:t>
            </a:r>
          </a:p>
        </p:txBody>
      </p:sp>
      <p:sp>
        <p:nvSpPr>
          <p:cNvPr id="144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/>
              <a:t>Section Content covers: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Overview of AO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Benefits of AO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Overview of System Reporter </a:t>
            </a:r>
            <a:r>
              <a:rPr lang="en-US" dirty="0" smtClean="0"/>
              <a:t>2.7 as it relates to AO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1">
              <a:buFontTx/>
              <a:buNone/>
            </a:pPr>
            <a:endParaRPr lang="en-US" dirty="0"/>
          </a:p>
          <a:p>
            <a:pPr lvl="1">
              <a:buFontTx/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>
              <a:buFontTx/>
              <a:buNone/>
            </a:pP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3PAR Company Confidential   </a:t>
            </a:r>
          </a:p>
          <a:p>
            <a:endParaRPr lang="en-US"/>
          </a:p>
        </p:txBody>
      </p:sp>
      <p:sp>
        <p:nvSpPr>
          <p:cNvPr id="192102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System Reporter 2.7 Has AO Capability</a:t>
            </a:r>
          </a:p>
        </p:txBody>
      </p:sp>
      <p:sp>
        <p:nvSpPr>
          <p:cNvPr id="192102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ClrTx/>
            </a:pPr>
            <a:r>
              <a:rPr lang="en-US"/>
              <a:t>Adaptive Optimization</a:t>
            </a:r>
            <a:br>
              <a:rPr lang="en-US"/>
            </a:br>
            <a:endParaRPr lang="en-US"/>
          </a:p>
          <a:p>
            <a:pPr lvl="2">
              <a:buClrTx/>
            </a:pPr>
            <a:r>
              <a:rPr lang="en-US"/>
              <a:t> Collects sub-volume region level access data from array</a:t>
            </a:r>
            <a:br>
              <a:rPr lang="en-US"/>
            </a:br>
            <a:endParaRPr lang="en-US"/>
          </a:p>
          <a:p>
            <a:pPr lvl="2">
              <a:buClrTx/>
            </a:pPr>
            <a:r>
              <a:rPr lang="en-US"/>
              <a:t> Allows creation of policies for schedules, tier definitions</a:t>
            </a:r>
            <a:br>
              <a:rPr lang="en-US"/>
            </a:br>
            <a:endParaRPr lang="en-US"/>
          </a:p>
          <a:p>
            <a:pPr lvl="2">
              <a:buClrTx/>
            </a:pPr>
            <a:r>
              <a:rPr lang="en-US"/>
              <a:t> Analyses data and generates region movement         commands</a:t>
            </a:r>
            <a:br>
              <a:rPr lang="en-US"/>
            </a:br>
            <a:endParaRPr lang="en-US"/>
          </a:p>
          <a:p>
            <a:pPr lvl="2">
              <a:buClrTx/>
            </a:pPr>
            <a:r>
              <a:rPr lang="en-US"/>
              <a:t> Generates reports for Adaptive Optimization</a:t>
            </a:r>
          </a:p>
        </p:txBody>
      </p:sp>
      <p:sp>
        <p:nvSpPr>
          <p:cNvPr id="1921028" name="Slide Number Placeholder 3"/>
          <p:cNvSpPr txBox="1">
            <a:spLocks noGrp="1"/>
          </p:cNvSpPr>
          <p:nvPr/>
        </p:nvSpPr>
        <p:spPr bwMode="auto">
          <a:xfrm>
            <a:off x="7245350" y="6365875"/>
            <a:ext cx="18700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b"/>
          <a:lstStyle/>
          <a:p>
            <a:pPr algn="r"/>
            <a:fld id="{ED9EB91B-D97D-4822-AFA4-BAB576B6469E}" type="slidenum">
              <a:rPr lang="en-US" altLang="ja-JP" sz="1000">
                <a:solidFill>
                  <a:srgbClr val="120B80"/>
                </a:solidFill>
                <a:ea typeface="SC STKaiti" pitchFamily="2" charset="-122"/>
              </a:rPr>
              <a:pPr algn="r"/>
              <a:t>4</a:t>
            </a:fld>
            <a:endParaRPr lang="en-US" altLang="ja-JP" sz="1000">
              <a:solidFill>
                <a:srgbClr val="120B80"/>
              </a:solidFill>
              <a:ea typeface="SC STKaiti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3PAR Company Confidential   </a:t>
            </a:r>
          </a:p>
          <a:p>
            <a:endParaRPr lang="en-US"/>
          </a:p>
        </p:txBody>
      </p:sp>
      <p:sp>
        <p:nvSpPr>
          <p:cNvPr id="192409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System Reporter 2.7 – New Features</a:t>
            </a:r>
          </a:p>
        </p:txBody>
      </p:sp>
      <p:sp>
        <p:nvSpPr>
          <p:cNvPr id="1924099" name="Content Placeholder 2"/>
          <p:cNvSpPr>
            <a:spLocks noGrp="1"/>
          </p:cNvSpPr>
          <p:nvPr>
            <p:ph idx="4294967295"/>
          </p:nvPr>
        </p:nvSpPr>
        <p:spPr>
          <a:xfrm>
            <a:off x="304800" y="838200"/>
            <a:ext cx="8458200" cy="5243513"/>
          </a:xfrm>
        </p:spPr>
        <p:txBody>
          <a:bodyPr/>
          <a:lstStyle/>
          <a:p>
            <a:pPr>
              <a:buClrTx/>
            </a:pPr>
            <a:r>
              <a:rPr lang="en-US"/>
              <a:t>Adaptive Optimization</a:t>
            </a:r>
            <a:br>
              <a:rPr lang="en-US"/>
            </a:br>
            <a:r>
              <a:rPr lang="en-US"/>
              <a:t> </a:t>
            </a:r>
          </a:p>
          <a:p>
            <a:pPr>
              <a:buClrTx/>
            </a:pPr>
            <a:r>
              <a:rPr lang="en-US"/>
              <a:t>Scheduled Reports</a:t>
            </a:r>
          </a:p>
          <a:p>
            <a:pPr lvl="1">
              <a:buClrTx/>
            </a:pPr>
            <a:r>
              <a:rPr lang="en-US"/>
              <a:t>Can give users access to specific saved reports</a:t>
            </a:r>
            <a:br>
              <a:rPr lang="en-US"/>
            </a:br>
            <a:endParaRPr lang="en-US"/>
          </a:p>
          <a:p>
            <a:pPr>
              <a:buClrTx/>
            </a:pPr>
            <a:r>
              <a:rPr lang="en-US"/>
              <a:t>Improved user interface</a:t>
            </a:r>
          </a:p>
          <a:p>
            <a:pPr lvl="1">
              <a:buClrTx/>
            </a:pPr>
            <a:r>
              <a:rPr lang="en-US"/>
              <a:t>More quick reports</a:t>
            </a:r>
          </a:p>
          <a:p>
            <a:pPr lvl="1">
              <a:buClrTx/>
            </a:pPr>
            <a:r>
              <a:rPr lang="en-US"/>
              <a:t>Tabbed interface</a:t>
            </a:r>
            <a:br>
              <a:rPr lang="en-US"/>
            </a:br>
            <a:endParaRPr lang="en-US"/>
          </a:p>
          <a:p>
            <a:pPr>
              <a:buClrTx/>
            </a:pPr>
            <a:r>
              <a:rPr lang="en-US"/>
              <a:t>Node cache performance report added</a:t>
            </a:r>
            <a:br>
              <a:rPr lang="en-US"/>
            </a:br>
            <a:endParaRPr lang="en-US"/>
          </a:p>
          <a:p>
            <a:pPr>
              <a:buClrTx/>
            </a:pPr>
            <a:r>
              <a:rPr lang="en-US"/>
              <a:t>Server sizing spreadsheet included</a:t>
            </a:r>
          </a:p>
          <a:p>
            <a:pPr lvl="1">
              <a:buClrTx/>
            </a:pPr>
            <a:r>
              <a:rPr lang="en-US"/>
              <a:t>Fewer issues with servers that are too under-powered</a:t>
            </a:r>
          </a:p>
        </p:txBody>
      </p:sp>
      <p:sp>
        <p:nvSpPr>
          <p:cNvPr id="1924100" name="Slide Number Placeholder 3"/>
          <p:cNvSpPr txBox="1">
            <a:spLocks noGrp="1"/>
          </p:cNvSpPr>
          <p:nvPr/>
        </p:nvSpPr>
        <p:spPr bwMode="auto">
          <a:xfrm>
            <a:off x="7245350" y="6365875"/>
            <a:ext cx="18700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b"/>
          <a:lstStyle/>
          <a:p>
            <a:pPr algn="r"/>
            <a:fld id="{BE74C5A3-ECB7-4B62-8421-0B44A92AE735}" type="slidenum">
              <a:rPr lang="en-US" altLang="ja-JP" sz="1000">
                <a:solidFill>
                  <a:srgbClr val="120B80"/>
                </a:solidFill>
                <a:ea typeface="SC STKaiti" pitchFamily="2" charset="-122"/>
              </a:rPr>
              <a:pPr algn="r"/>
              <a:t>5</a:t>
            </a:fld>
            <a:endParaRPr lang="en-US" altLang="ja-JP" sz="1000">
              <a:solidFill>
                <a:srgbClr val="120B80"/>
              </a:solidFill>
              <a:ea typeface="SC STKaiti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3PAR Company Confidential   </a:t>
            </a:r>
          </a:p>
          <a:p>
            <a:endParaRPr lang="en-US"/>
          </a:p>
        </p:txBody>
      </p:sp>
      <p:sp>
        <p:nvSpPr>
          <p:cNvPr id="1965058" name="Rectangle 13"/>
          <p:cNvSpPr>
            <a:spLocks noChangeArrowheads="1"/>
          </p:cNvSpPr>
          <p:nvPr/>
        </p:nvSpPr>
        <p:spPr bwMode="auto">
          <a:xfrm>
            <a:off x="381000" y="1265238"/>
            <a:ext cx="8534400" cy="5187950"/>
          </a:xfrm>
          <a:prstGeom prst="rect">
            <a:avLst/>
          </a:prstGeom>
          <a:solidFill>
            <a:schemeClr val="tx2"/>
          </a:solidFill>
          <a:ln w="9525" algn="ctr">
            <a:solidFill>
              <a:srgbClr val="FFC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65059" name="Rectangle 14"/>
          <p:cNvSpPr>
            <a:spLocks noChangeArrowheads="1"/>
          </p:cNvSpPr>
          <p:nvPr/>
        </p:nvSpPr>
        <p:spPr bwMode="auto">
          <a:xfrm>
            <a:off x="508000" y="2336800"/>
            <a:ext cx="8255000" cy="10160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65060" name="Rectangle 15"/>
          <p:cNvSpPr>
            <a:spLocks noChangeArrowheads="1"/>
          </p:cNvSpPr>
          <p:nvPr/>
        </p:nvSpPr>
        <p:spPr bwMode="auto">
          <a:xfrm>
            <a:off x="508000" y="3365500"/>
            <a:ext cx="8255000" cy="1054100"/>
          </a:xfrm>
          <a:prstGeom prst="rect">
            <a:avLst/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65061" name="Rectangle 16"/>
          <p:cNvSpPr>
            <a:spLocks noChangeArrowheads="1"/>
          </p:cNvSpPr>
          <p:nvPr/>
        </p:nvSpPr>
        <p:spPr bwMode="auto">
          <a:xfrm>
            <a:off x="508000" y="4356100"/>
            <a:ext cx="8255000" cy="1054100"/>
          </a:xfrm>
          <a:prstGeom prst="rect">
            <a:avLst/>
          </a:prstGeom>
          <a:solidFill>
            <a:srgbClr val="002060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65062" name="Left-Right Arrow 20"/>
          <p:cNvSpPr>
            <a:spLocks noChangeArrowheads="1"/>
          </p:cNvSpPr>
          <p:nvPr/>
        </p:nvSpPr>
        <p:spPr bwMode="auto">
          <a:xfrm rot="5400000">
            <a:off x="1804988" y="3579812"/>
            <a:ext cx="2533650" cy="504825"/>
          </a:xfrm>
          <a:prstGeom prst="leftRightArrow">
            <a:avLst>
              <a:gd name="adj1" fmla="val 50000"/>
              <a:gd name="adj2" fmla="val 50049"/>
            </a:avLst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65063" name="Can 49"/>
          <p:cNvSpPr>
            <a:spLocks noChangeArrowheads="1"/>
          </p:cNvSpPr>
          <p:nvPr/>
        </p:nvSpPr>
        <p:spPr bwMode="auto">
          <a:xfrm>
            <a:off x="4889500" y="2565400"/>
            <a:ext cx="977900" cy="2667000"/>
          </a:xfrm>
          <a:prstGeom prst="can">
            <a:avLst>
              <a:gd name="adj" fmla="val 25000"/>
            </a:avLst>
          </a:prstGeom>
          <a:solidFill>
            <a:srgbClr val="FFFFFF">
              <a:alpha val="59999"/>
            </a:srgbClr>
          </a:solidFill>
          <a:ln w="9525" algn="ctr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5064" name="Can 19"/>
          <p:cNvSpPr>
            <a:spLocks noChangeArrowheads="1"/>
          </p:cNvSpPr>
          <p:nvPr/>
        </p:nvSpPr>
        <p:spPr bwMode="auto">
          <a:xfrm>
            <a:off x="2133600" y="3473450"/>
            <a:ext cx="1917700" cy="736600"/>
          </a:xfrm>
          <a:prstGeom prst="can">
            <a:avLst>
              <a:gd name="adj" fmla="val 25000"/>
            </a:avLst>
          </a:prstGeom>
          <a:solidFill>
            <a:srgbClr val="FFFFFF">
              <a:alpha val="59999"/>
            </a:srgbClr>
          </a:solidFill>
          <a:ln w="9525" algn="ctr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5065" name="Rectangle 31"/>
          <p:cNvSpPr>
            <a:spLocks noChangeArrowheads="1"/>
          </p:cNvSpPr>
          <p:nvPr/>
        </p:nvSpPr>
        <p:spPr bwMode="auto">
          <a:xfrm flipV="1">
            <a:off x="2197100" y="36893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66" name="Rectangle 31"/>
          <p:cNvSpPr>
            <a:spLocks noChangeArrowheads="1"/>
          </p:cNvSpPr>
          <p:nvPr/>
        </p:nvSpPr>
        <p:spPr bwMode="auto">
          <a:xfrm flipV="1">
            <a:off x="2400300" y="36766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67" name="Rectangle 31"/>
          <p:cNvSpPr>
            <a:spLocks noChangeArrowheads="1"/>
          </p:cNvSpPr>
          <p:nvPr/>
        </p:nvSpPr>
        <p:spPr bwMode="auto">
          <a:xfrm flipV="1">
            <a:off x="2603500" y="37020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68" name="Rectangle 31"/>
          <p:cNvSpPr>
            <a:spLocks noChangeArrowheads="1"/>
          </p:cNvSpPr>
          <p:nvPr/>
        </p:nvSpPr>
        <p:spPr bwMode="auto">
          <a:xfrm flipV="1">
            <a:off x="2794000" y="37147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69" name="Rectangle 31"/>
          <p:cNvSpPr>
            <a:spLocks noChangeArrowheads="1"/>
          </p:cNvSpPr>
          <p:nvPr/>
        </p:nvSpPr>
        <p:spPr bwMode="auto">
          <a:xfrm flipV="1">
            <a:off x="2997200" y="37274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70" name="Rectangle 31"/>
          <p:cNvSpPr>
            <a:spLocks noChangeArrowheads="1"/>
          </p:cNvSpPr>
          <p:nvPr/>
        </p:nvSpPr>
        <p:spPr bwMode="auto">
          <a:xfrm flipV="1">
            <a:off x="3225800" y="37274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71" name="Rectangle 31"/>
          <p:cNvSpPr>
            <a:spLocks noChangeArrowheads="1"/>
          </p:cNvSpPr>
          <p:nvPr/>
        </p:nvSpPr>
        <p:spPr bwMode="auto">
          <a:xfrm flipV="1">
            <a:off x="3416300" y="37274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72" name="Rectangle 31"/>
          <p:cNvSpPr>
            <a:spLocks noChangeArrowheads="1"/>
          </p:cNvSpPr>
          <p:nvPr/>
        </p:nvSpPr>
        <p:spPr bwMode="auto">
          <a:xfrm flipV="1">
            <a:off x="3606800" y="37147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73" name="Rectangle 31"/>
          <p:cNvSpPr>
            <a:spLocks noChangeArrowheads="1"/>
          </p:cNvSpPr>
          <p:nvPr/>
        </p:nvSpPr>
        <p:spPr bwMode="auto">
          <a:xfrm flipV="1">
            <a:off x="3784600" y="37020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74" name="Rectangle 31"/>
          <p:cNvSpPr>
            <a:spLocks noChangeArrowheads="1"/>
          </p:cNvSpPr>
          <p:nvPr/>
        </p:nvSpPr>
        <p:spPr bwMode="auto">
          <a:xfrm flipV="1">
            <a:off x="2209800" y="38417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75" name="Rectangle 31"/>
          <p:cNvSpPr>
            <a:spLocks noChangeArrowheads="1"/>
          </p:cNvSpPr>
          <p:nvPr/>
        </p:nvSpPr>
        <p:spPr bwMode="auto">
          <a:xfrm flipV="1">
            <a:off x="2413000" y="38290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76" name="Rectangle 31"/>
          <p:cNvSpPr>
            <a:spLocks noChangeArrowheads="1"/>
          </p:cNvSpPr>
          <p:nvPr/>
        </p:nvSpPr>
        <p:spPr bwMode="auto">
          <a:xfrm flipV="1">
            <a:off x="2616200" y="38544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77" name="Rectangle 31"/>
          <p:cNvSpPr>
            <a:spLocks noChangeArrowheads="1"/>
          </p:cNvSpPr>
          <p:nvPr/>
        </p:nvSpPr>
        <p:spPr bwMode="auto">
          <a:xfrm flipV="1">
            <a:off x="2806700" y="38671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78" name="Rectangle 31"/>
          <p:cNvSpPr>
            <a:spLocks noChangeArrowheads="1"/>
          </p:cNvSpPr>
          <p:nvPr/>
        </p:nvSpPr>
        <p:spPr bwMode="auto">
          <a:xfrm flipV="1">
            <a:off x="3009900" y="38798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79" name="Rectangle 31"/>
          <p:cNvSpPr>
            <a:spLocks noChangeArrowheads="1"/>
          </p:cNvSpPr>
          <p:nvPr/>
        </p:nvSpPr>
        <p:spPr bwMode="auto">
          <a:xfrm flipV="1">
            <a:off x="3238500" y="38798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80" name="Rectangle 31"/>
          <p:cNvSpPr>
            <a:spLocks noChangeArrowheads="1"/>
          </p:cNvSpPr>
          <p:nvPr/>
        </p:nvSpPr>
        <p:spPr bwMode="auto">
          <a:xfrm flipV="1">
            <a:off x="3429000" y="38798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81" name="Rectangle 31"/>
          <p:cNvSpPr>
            <a:spLocks noChangeArrowheads="1"/>
          </p:cNvSpPr>
          <p:nvPr/>
        </p:nvSpPr>
        <p:spPr bwMode="auto">
          <a:xfrm flipV="1">
            <a:off x="3619500" y="38671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82" name="Rectangle 31"/>
          <p:cNvSpPr>
            <a:spLocks noChangeArrowheads="1"/>
          </p:cNvSpPr>
          <p:nvPr/>
        </p:nvSpPr>
        <p:spPr bwMode="auto">
          <a:xfrm flipV="1">
            <a:off x="3797300" y="38544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83" name="Rectangle 31"/>
          <p:cNvSpPr>
            <a:spLocks noChangeArrowheads="1"/>
          </p:cNvSpPr>
          <p:nvPr/>
        </p:nvSpPr>
        <p:spPr bwMode="auto">
          <a:xfrm flipV="1">
            <a:off x="2197100" y="39687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84" name="Rectangle 31"/>
          <p:cNvSpPr>
            <a:spLocks noChangeArrowheads="1"/>
          </p:cNvSpPr>
          <p:nvPr/>
        </p:nvSpPr>
        <p:spPr bwMode="auto">
          <a:xfrm flipV="1">
            <a:off x="2400300" y="39560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85" name="Rectangle 31"/>
          <p:cNvSpPr>
            <a:spLocks noChangeArrowheads="1"/>
          </p:cNvSpPr>
          <p:nvPr/>
        </p:nvSpPr>
        <p:spPr bwMode="auto">
          <a:xfrm flipV="1">
            <a:off x="2603500" y="39814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86" name="Rectangle 31"/>
          <p:cNvSpPr>
            <a:spLocks noChangeArrowheads="1"/>
          </p:cNvSpPr>
          <p:nvPr/>
        </p:nvSpPr>
        <p:spPr bwMode="auto">
          <a:xfrm flipV="1">
            <a:off x="2794000" y="39941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87" name="Rectangle 31"/>
          <p:cNvSpPr>
            <a:spLocks noChangeArrowheads="1"/>
          </p:cNvSpPr>
          <p:nvPr/>
        </p:nvSpPr>
        <p:spPr bwMode="auto">
          <a:xfrm flipV="1">
            <a:off x="2997200" y="40068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88" name="Rectangle 31"/>
          <p:cNvSpPr>
            <a:spLocks noChangeArrowheads="1"/>
          </p:cNvSpPr>
          <p:nvPr/>
        </p:nvSpPr>
        <p:spPr bwMode="auto">
          <a:xfrm flipV="1">
            <a:off x="3225800" y="40068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89" name="Rectangle 31"/>
          <p:cNvSpPr>
            <a:spLocks noChangeArrowheads="1"/>
          </p:cNvSpPr>
          <p:nvPr/>
        </p:nvSpPr>
        <p:spPr bwMode="auto">
          <a:xfrm flipV="1">
            <a:off x="3416300" y="40068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90" name="Rectangle 31"/>
          <p:cNvSpPr>
            <a:spLocks noChangeArrowheads="1"/>
          </p:cNvSpPr>
          <p:nvPr/>
        </p:nvSpPr>
        <p:spPr bwMode="auto">
          <a:xfrm flipV="1">
            <a:off x="3606800" y="39941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91" name="Rectangle 31"/>
          <p:cNvSpPr>
            <a:spLocks noChangeArrowheads="1"/>
          </p:cNvSpPr>
          <p:nvPr/>
        </p:nvSpPr>
        <p:spPr bwMode="auto">
          <a:xfrm flipV="1">
            <a:off x="3784600" y="398145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92" name="Left-Right Arrow 12"/>
          <p:cNvSpPr>
            <a:spLocks noChangeArrowheads="1"/>
          </p:cNvSpPr>
          <p:nvPr/>
        </p:nvSpPr>
        <p:spPr bwMode="auto">
          <a:xfrm rot="5400000">
            <a:off x="5380831" y="3786982"/>
            <a:ext cx="547687" cy="196850"/>
          </a:xfrm>
          <a:prstGeom prst="leftRightArrow">
            <a:avLst>
              <a:gd name="adj1" fmla="val 50000"/>
              <a:gd name="adj2" fmla="val 49990"/>
            </a:avLst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65093" name="Rectangle 31"/>
          <p:cNvSpPr>
            <a:spLocks noChangeArrowheads="1"/>
          </p:cNvSpPr>
          <p:nvPr/>
        </p:nvSpPr>
        <p:spPr bwMode="auto">
          <a:xfrm flipV="1">
            <a:off x="5156200" y="40767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94" name="Rectangle 31"/>
          <p:cNvSpPr>
            <a:spLocks noChangeArrowheads="1"/>
          </p:cNvSpPr>
          <p:nvPr/>
        </p:nvSpPr>
        <p:spPr bwMode="auto">
          <a:xfrm flipV="1">
            <a:off x="5219700" y="39116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95" name="Rectangle 31"/>
          <p:cNvSpPr>
            <a:spLocks noChangeArrowheads="1"/>
          </p:cNvSpPr>
          <p:nvPr/>
        </p:nvSpPr>
        <p:spPr bwMode="auto">
          <a:xfrm flipV="1">
            <a:off x="5118100" y="30607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96" name="Rectangle 31"/>
          <p:cNvSpPr>
            <a:spLocks noChangeArrowheads="1"/>
          </p:cNvSpPr>
          <p:nvPr/>
        </p:nvSpPr>
        <p:spPr bwMode="auto">
          <a:xfrm flipV="1">
            <a:off x="5118100" y="35687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97" name="Rectangle 31"/>
          <p:cNvSpPr>
            <a:spLocks noChangeArrowheads="1"/>
          </p:cNvSpPr>
          <p:nvPr/>
        </p:nvSpPr>
        <p:spPr bwMode="auto">
          <a:xfrm flipV="1">
            <a:off x="5257800" y="45339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98" name="Rectangle 31"/>
          <p:cNvSpPr>
            <a:spLocks noChangeArrowheads="1"/>
          </p:cNvSpPr>
          <p:nvPr/>
        </p:nvSpPr>
        <p:spPr bwMode="auto">
          <a:xfrm flipV="1">
            <a:off x="5461000" y="45593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099" name="Rectangle 31"/>
          <p:cNvSpPr>
            <a:spLocks noChangeArrowheads="1"/>
          </p:cNvSpPr>
          <p:nvPr/>
        </p:nvSpPr>
        <p:spPr bwMode="auto">
          <a:xfrm flipV="1">
            <a:off x="5651500" y="45720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00" name="Rectangle 31"/>
          <p:cNvSpPr>
            <a:spLocks noChangeArrowheads="1"/>
          </p:cNvSpPr>
          <p:nvPr/>
        </p:nvSpPr>
        <p:spPr bwMode="auto">
          <a:xfrm flipV="1">
            <a:off x="5067300" y="49657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01" name="Rectangle 31"/>
          <p:cNvSpPr>
            <a:spLocks noChangeArrowheads="1"/>
          </p:cNvSpPr>
          <p:nvPr/>
        </p:nvSpPr>
        <p:spPr bwMode="auto">
          <a:xfrm flipV="1">
            <a:off x="5219700" y="50292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02" name="Rectangle 31"/>
          <p:cNvSpPr>
            <a:spLocks noChangeArrowheads="1"/>
          </p:cNvSpPr>
          <p:nvPr/>
        </p:nvSpPr>
        <p:spPr bwMode="auto">
          <a:xfrm flipV="1">
            <a:off x="5562600" y="44704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03" name="Rectangle 60"/>
          <p:cNvSpPr>
            <a:spLocks noChangeArrowheads="1"/>
          </p:cNvSpPr>
          <p:nvPr/>
        </p:nvSpPr>
        <p:spPr bwMode="auto">
          <a:xfrm flipV="1">
            <a:off x="5270500" y="46863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04" name="Rectangle 31"/>
          <p:cNvSpPr>
            <a:spLocks noChangeArrowheads="1"/>
          </p:cNvSpPr>
          <p:nvPr/>
        </p:nvSpPr>
        <p:spPr bwMode="auto">
          <a:xfrm flipV="1">
            <a:off x="5473700" y="47117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05" name="Rectangle 31"/>
          <p:cNvSpPr>
            <a:spLocks noChangeArrowheads="1"/>
          </p:cNvSpPr>
          <p:nvPr/>
        </p:nvSpPr>
        <p:spPr bwMode="auto">
          <a:xfrm flipV="1">
            <a:off x="5664200" y="47244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06" name="Rectangle 31"/>
          <p:cNvSpPr>
            <a:spLocks noChangeArrowheads="1"/>
          </p:cNvSpPr>
          <p:nvPr/>
        </p:nvSpPr>
        <p:spPr bwMode="auto">
          <a:xfrm flipV="1">
            <a:off x="5321300" y="49403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07" name="Rectangle 31"/>
          <p:cNvSpPr>
            <a:spLocks noChangeArrowheads="1"/>
          </p:cNvSpPr>
          <p:nvPr/>
        </p:nvSpPr>
        <p:spPr bwMode="auto">
          <a:xfrm flipV="1">
            <a:off x="5461000" y="50292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08" name="Rectangle 31"/>
          <p:cNvSpPr>
            <a:spLocks noChangeArrowheads="1"/>
          </p:cNvSpPr>
          <p:nvPr/>
        </p:nvSpPr>
        <p:spPr bwMode="auto">
          <a:xfrm flipV="1">
            <a:off x="5054600" y="48260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09" name="Rectangle 31"/>
          <p:cNvSpPr>
            <a:spLocks noChangeArrowheads="1"/>
          </p:cNvSpPr>
          <p:nvPr/>
        </p:nvSpPr>
        <p:spPr bwMode="auto">
          <a:xfrm flipV="1">
            <a:off x="5257800" y="48133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10" name="Rectangle 31"/>
          <p:cNvSpPr>
            <a:spLocks noChangeArrowheads="1"/>
          </p:cNvSpPr>
          <p:nvPr/>
        </p:nvSpPr>
        <p:spPr bwMode="auto">
          <a:xfrm flipV="1">
            <a:off x="5461000" y="48387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11" name="Rectangle 31"/>
          <p:cNvSpPr>
            <a:spLocks noChangeArrowheads="1"/>
          </p:cNvSpPr>
          <p:nvPr/>
        </p:nvSpPr>
        <p:spPr bwMode="auto">
          <a:xfrm flipV="1">
            <a:off x="5651500" y="48514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12" name="Rectangle 31"/>
          <p:cNvSpPr>
            <a:spLocks noChangeArrowheads="1"/>
          </p:cNvSpPr>
          <p:nvPr/>
        </p:nvSpPr>
        <p:spPr bwMode="auto">
          <a:xfrm flipV="1">
            <a:off x="5588000" y="50673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13" name="Rectangle 31"/>
          <p:cNvSpPr>
            <a:spLocks noChangeArrowheads="1"/>
          </p:cNvSpPr>
          <p:nvPr/>
        </p:nvSpPr>
        <p:spPr bwMode="auto">
          <a:xfrm flipV="1">
            <a:off x="5740400" y="50038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14" name="Rectangle 31"/>
          <p:cNvSpPr>
            <a:spLocks noChangeArrowheads="1"/>
          </p:cNvSpPr>
          <p:nvPr/>
        </p:nvSpPr>
        <p:spPr bwMode="auto">
          <a:xfrm flipV="1">
            <a:off x="5270500" y="36830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15" name="Rectangle 31"/>
          <p:cNvSpPr>
            <a:spLocks noChangeArrowheads="1"/>
          </p:cNvSpPr>
          <p:nvPr/>
        </p:nvSpPr>
        <p:spPr bwMode="auto">
          <a:xfrm flipV="1">
            <a:off x="5473700" y="35433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16" name="Rectangle 31"/>
          <p:cNvSpPr>
            <a:spLocks noChangeArrowheads="1"/>
          </p:cNvSpPr>
          <p:nvPr/>
        </p:nvSpPr>
        <p:spPr bwMode="auto">
          <a:xfrm flipV="1">
            <a:off x="5600700" y="30226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17" name="Rectangle 31"/>
          <p:cNvSpPr>
            <a:spLocks noChangeArrowheads="1"/>
          </p:cNvSpPr>
          <p:nvPr/>
        </p:nvSpPr>
        <p:spPr bwMode="auto">
          <a:xfrm flipV="1">
            <a:off x="5613400" y="38481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18" name="Up Arrow 78"/>
          <p:cNvSpPr>
            <a:spLocks noChangeArrowheads="1"/>
          </p:cNvSpPr>
          <p:nvPr/>
        </p:nvSpPr>
        <p:spPr bwMode="auto">
          <a:xfrm>
            <a:off x="5003800" y="4254500"/>
            <a:ext cx="177800" cy="431800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965119" name="Rectangle 31"/>
          <p:cNvSpPr>
            <a:spLocks noChangeArrowheads="1"/>
          </p:cNvSpPr>
          <p:nvPr/>
        </p:nvSpPr>
        <p:spPr bwMode="auto">
          <a:xfrm flipV="1">
            <a:off x="5054600" y="45466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20" name="Up Arrow 79"/>
          <p:cNvSpPr>
            <a:spLocks noChangeArrowheads="1"/>
          </p:cNvSpPr>
          <p:nvPr/>
        </p:nvSpPr>
        <p:spPr bwMode="auto">
          <a:xfrm rot="10800000">
            <a:off x="5245100" y="2984500"/>
            <a:ext cx="203200" cy="469900"/>
          </a:xfrm>
          <a:prstGeom prst="upArrow">
            <a:avLst>
              <a:gd name="adj1" fmla="val 50000"/>
              <a:gd name="adj2" fmla="val 49997"/>
            </a:avLst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65121" name="Rectangle 31"/>
          <p:cNvSpPr>
            <a:spLocks noChangeArrowheads="1"/>
          </p:cNvSpPr>
          <p:nvPr/>
        </p:nvSpPr>
        <p:spPr bwMode="auto">
          <a:xfrm flipV="1">
            <a:off x="5321300" y="30607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22" name="TextBox 71"/>
          <p:cNvSpPr txBox="1">
            <a:spLocks noChangeArrowheads="1"/>
          </p:cNvSpPr>
          <p:nvPr/>
        </p:nvSpPr>
        <p:spPr bwMode="auto">
          <a:xfrm>
            <a:off x="571500" y="2413000"/>
            <a:ext cx="9144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Tier 0</a:t>
            </a:r>
            <a:br>
              <a:rPr lang="en-US" sz="1400"/>
            </a:br>
            <a:r>
              <a:rPr lang="en-US" sz="1400"/>
              <a:t/>
            </a:r>
            <a:br>
              <a:rPr lang="en-US" sz="1400"/>
            </a:br>
            <a:r>
              <a:rPr lang="en-US" sz="1400" b="0"/>
              <a:t>SSD</a:t>
            </a:r>
          </a:p>
        </p:txBody>
      </p:sp>
      <p:sp>
        <p:nvSpPr>
          <p:cNvPr id="1965123" name="TextBox 72"/>
          <p:cNvSpPr txBox="1">
            <a:spLocks noChangeArrowheads="1"/>
          </p:cNvSpPr>
          <p:nvPr/>
        </p:nvSpPr>
        <p:spPr bwMode="auto">
          <a:xfrm>
            <a:off x="571500" y="3403600"/>
            <a:ext cx="914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Tier 1</a:t>
            </a:r>
            <a:br>
              <a:rPr lang="en-US" sz="1400"/>
            </a:br>
            <a:r>
              <a:rPr lang="en-US" sz="1400"/>
              <a:t/>
            </a:r>
            <a:br>
              <a:rPr lang="en-US" sz="1400"/>
            </a:br>
            <a:r>
              <a:rPr lang="en-US" sz="1400" b="0"/>
              <a:t>Fibre Channel</a:t>
            </a:r>
          </a:p>
        </p:txBody>
      </p:sp>
      <p:sp>
        <p:nvSpPr>
          <p:cNvPr id="1965124" name="TextBox 73"/>
          <p:cNvSpPr txBox="1">
            <a:spLocks noChangeArrowheads="1"/>
          </p:cNvSpPr>
          <p:nvPr/>
        </p:nvSpPr>
        <p:spPr bwMode="auto">
          <a:xfrm>
            <a:off x="571500" y="4394200"/>
            <a:ext cx="17145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Tier 2</a:t>
            </a:r>
          </a:p>
          <a:p>
            <a:endParaRPr lang="en-US" sz="1400"/>
          </a:p>
          <a:p>
            <a:r>
              <a:rPr lang="en-US" sz="1400" b="0"/>
              <a:t>Nearline (Enterprise SATA)</a:t>
            </a:r>
          </a:p>
        </p:txBody>
      </p:sp>
      <p:sp>
        <p:nvSpPr>
          <p:cNvPr id="1965125" name="Text Box 100"/>
          <p:cNvSpPr txBox="1">
            <a:spLocks noChangeArrowheads="1"/>
          </p:cNvSpPr>
          <p:nvPr/>
        </p:nvSpPr>
        <p:spPr bwMode="auto">
          <a:xfrm>
            <a:off x="2057400" y="1514475"/>
            <a:ext cx="2133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800" b="0">
                <a:solidFill>
                  <a:srgbClr val="002060"/>
                </a:solidFill>
              </a:rPr>
              <a:t>Dynamic Optimization</a:t>
            </a:r>
          </a:p>
        </p:txBody>
      </p:sp>
      <p:sp>
        <p:nvSpPr>
          <p:cNvPr id="1965126" name="Text Box 100"/>
          <p:cNvSpPr txBox="1">
            <a:spLocks noChangeArrowheads="1"/>
          </p:cNvSpPr>
          <p:nvPr/>
        </p:nvSpPr>
        <p:spPr bwMode="auto">
          <a:xfrm>
            <a:off x="4267200" y="1514475"/>
            <a:ext cx="2133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800" b="0">
                <a:solidFill>
                  <a:srgbClr val="002060"/>
                </a:solidFill>
              </a:rPr>
              <a:t>Adaptive Optimization (AO)</a:t>
            </a:r>
          </a:p>
        </p:txBody>
      </p:sp>
      <p:sp>
        <p:nvSpPr>
          <p:cNvPr id="1965127" name="Rectangle 31"/>
          <p:cNvSpPr>
            <a:spLocks noChangeArrowheads="1"/>
          </p:cNvSpPr>
          <p:nvPr/>
        </p:nvSpPr>
        <p:spPr bwMode="auto">
          <a:xfrm flipV="1">
            <a:off x="533400" y="6251575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28" name="Text Box 100"/>
          <p:cNvSpPr txBox="1">
            <a:spLocks noChangeArrowheads="1"/>
          </p:cNvSpPr>
          <p:nvPr/>
        </p:nvSpPr>
        <p:spPr bwMode="auto">
          <a:xfrm>
            <a:off x="596900" y="6137275"/>
            <a:ext cx="13843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200" b="0">
                <a:solidFill>
                  <a:schemeClr val="bg2"/>
                </a:solidFill>
              </a:rPr>
              <a:t> - Region </a:t>
            </a:r>
          </a:p>
        </p:txBody>
      </p:sp>
      <p:sp>
        <p:nvSpPr>
          <p:cNvPr id="1965129" name="Can 49"/>
          <p:cNvSpPr>
            <a:spLocks noChangeArrowheads="1"/>
          </p:cNvSpPr>
          <p:nvPr/>
        </p:nvSpPr>
        <p:spPr bwMode="auto">
          <a:xfrm>
            <a:off x="7023100" y="2578100"/>
            <a:ext cx="977900" cy="2667000"/>
          </a:xfrm>
          <a:prstGeom prst="can">
            <a:avLst>
              <a:gd name="adj" fmla="val 25000"/>
            </a:avLst>
          </a:prstGeom>
          <a:solidFill>
            <a:srgbClr val="FFFFFF">
              <a:alpha val="59999"/>
            </a:srgbClr>
          </a:solidFill>
          <a:ln w="9525" algn="ctr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5130" name="Rectangle 31"/>
          <p:cNvSpPr>
            <a:spLocks noChangeArrowheads="1"/>
          </p:cNvSpPr>
          <p:nvPr/>
        </p:nvSpPr>
        <p:spPr bwMode="auto">
          <a:xfrm flipV="1">
            <a:off x="7289800" y="47625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31" name="Rectangle 31"/>
          <p:cNvSpPr>
            <a:spLocks noChangeArrowheads="1"/>
          </p:cNvSpPr>
          <p:nvPr/>
        </p:nvSpPr>
        <p:spPr bwMode="auto">
          <a:xfrm flipV="1">
            <a:off x="7315200" y="49403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32" name="Rectangle 31"/>
          <p:cNvSpPr>
            <a:spLocks noChangeArrowheads="1"/>
          </p:cNvSpPr>
          <p:nvPr/>
        </p:nvSpPr>
        <p:spPr bwMode="auto">
          <a:xfrm flipV="1">
            <a:off x="7251700" y="30734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33" name="Rectangle 31"/>
          <p:cNvSpPr>
            <a:spLocks noChangeArrowheads="1"/>
          </p:cNvSpPr>
          <p:nvPr/>
        </p:nvSpPr>
        <p:spPr bwMode="auto">
          <a:xfrm flipV="1">
            <a:off x="7848600" y="28829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34" name="Rectangle 31"/>
          <p:cNvSpPr>
            <a:spLocks noChangeArrowheads="1"/>
          </p:cNvSpPr>
          <p:nvPr/>
        </p:nvSpPr>
        <p:spPr bwMode="auto">
          <a:xfrm flipV="1">
            <a:off x="7391400" y="45466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35" name="Rectangle 31"/>
          <p:cNvSpPr>
            <a:spLocks noChangeArrowheads="1"/>
          </p:cNvSpPr>
          <p:nvPr/>
        </p:nvSpPr>
        <p:spPr bwMode="auto">
          <a:xfrm flipV="1">
            <a:off x="7594600" y="45720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36" name="Rectangle 31"/>
          <p:cNvSpPr>
            <a:spLocks noChangeArrowheads="1"/>
          </p:cNvSpPr>
          <p:nvPr/>
        </p:nvSpPr>
        <p:spPr bwMode="auto">
          <a:xfrm flipV="1">
            <a:off x="7785100" y="45847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37" name="Rectangle 31"/>
          <p:cNvSpPr>
            <a:spLocks noChangeArrowheads="1"/>
          </p:cNvSpPr>
          <p:nvPr/>
        </p:nvSpPr>
        <p:spPr bwMode="auto">
          <a:xfrm flipV="1">
            <a:off x="7200900" y="49784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38" name="Rectangle 31"/>
          <p:cNvSpPr>
            <a:spLocks noChangeArrowheads="1"/>
          </p:cNvSpPr>
          <p:nvPr/>
        </p:nvSpPr>
        <p:spPr bwMode="auto">
          <a:xfrm flipV="1">
            <a:off x="7353300" y="50419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39" name="Rectangle 31"/>
          <p:cNvSpPr>
            <a:spLocks noChangeArrowheads="1"/>
          </p:cNvSpPr>
          <p:nvPr/>
        </p:nvSpPr>
        <p:spPr bwMode="auto">
          <a:xfrm flipV="1">
            <a:off x="7696200" y="44831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40" name="Rectangle 60"/>
          <p:cNvSpPr>
            <a:spLocks noChangeArrowheads="1"/>
          </p:cNvSpPr>
          <p:nvPr/>
        </p:nvSpPr>
        <p:spPr bwMode="auto">
          <a:xfrm flipV="1">
            <a:off x="7404100" y="46990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41" name="Rectangle 31"/>
          <p:cNvSpPr>
            <a:spLocks noChangeArrowheads="1"/>
          </p:cNvSpPr>
          <p:nvPr/>
        </p:nvSpPr>
        <p:spPr bwMode="auto">
          <a:xfrm flipV="1">
            <a:off x="7607300" y="47244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42" name="Rectangle 31"/>
          <p:cNvSpPr>
            <a:spLocks noChangeArrowheads="1"/>
          </p:cNvSpPr>
          <p:nvPr/>
        </p:nvSpPr>
        <p:spPr bwMode="auto">
          <a:xfrm flipV="1">
            <a:off x="7797800" y="47371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43" name="Rectangle 31"/>
          <p:cNvSpPr>
            <a:spLocks noChangeArrowheads="1"/>
          </p:cNvSpPr>
          <p:nvPr/>
        </p:nvSpPr>
        <p:spPr bwMode="auto">
          <a:xfrm flipV="1">
            <a:off x="7454900" y="49530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44" name="Rectangle 31"/>
          <p:cNvSpPr>
            <a:spLocks noChangeArrowheads="1"/>
          </p:cNvSpPr>
          <p:nvPr/>
        </p:nvSpPr>
        <p:spPr bwMode="auto">
          <a:xfrm flipV="1">
            <a:off x="7594600" y="50419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45" name="Rectangle 31"/>
          <p:cNvSpPr>
            <a:spLocks noChangeArrowheads="1"/>
          </p:cNvSpPr>
          <p:nvPr/>
        </p:nvSpPr>
        <p:spPr bwMode="auto">
          <a:xfrm flipV="1">
            <a:off x="7188200" y="48387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46" name="Rectangle 31"/>
          <p:cNvSpPr>
            <a:spLocks noChangeArrowheads="1"/>
          </p:cNvSpPr>
          <p:nvPr/>
        </p:nvSpPr>
        <p:spPr bwMode="auto">
          <a:xfrm flipV="1">
            <a:off x="7391400" y="48260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47" name="Rectangle 31"/>
          <p:cNvSpPr>
            <a:spLocks noChangeArrowheads="1"/>
          </p:cNvSpPr>
          <p:nvPr/>
        </p:nvSpPr>
        <p:spPr bwMode="auto">
          <a:xfrm flipV="1">
            <a:off x="7594600" y="48514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48" name="Rectangle 31"/>
          <p:cNvSpPr>
            <a:spLocks noChangeArrowheads="1"/>
          </p:cNvSpPr>
          <p:nvPr/>
        </p:nvSpPr>
        <p:spPr bwMode="auto">
          <a:xfrm flipV="1">
            <a:off x="7785100" y="48641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49" name="Rectangle 31"/>
          <p:cNvSpPr>
            <a:spLocks noChangeArrowheads="1"/>
          </p:cNvSpPr>
          <p:nvPr/>
        </p:nvSpPr>
        <p:spPr bwMode="auto">
          <a:xfrm flipV="1">
            <a:off x="7721600" y="50800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50" name="Rectangle 31"/>
          <p:cNvSpPr>
            <a:spLocks noChangeArrowheads="1"/>
          </p:cNvSpPr>
          <p:nvPr/>
        </p:nvSpPr>
        <p:spPr bwMode="auto">
          <a:xfrm flipV="1">
            <a:off x="7874000" y="50165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51" name="Rectangle 31"/>
          <p:cNvSpPr>
            <a:spLocks noChangeArrowheads="1"/>
          </p:cNvSpPr>
          <p:nvPr/>
        </p:nvSpPr>
        <p:spPr bwMode="auto">
          <a:xfrm flipV="1">
            <a:off x="7518400" y="44323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52" name="Rectangle 31"/>
          <p:cNvSpPr>
            <a:spLocks noChangeArrowheads="1"/>
          </p:cNvSpPr>
          <p:nvPr/>
        </p:nvSpPr>
        <p:spPr bwMode="auto">
          <a:xfrm flipV="1">
            <a:off x="7696200" y="49530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53" name="Rectangle 31"/>
          <p:cNvSpPr>
            <a:spLocks noChangeArrowheads="1"/>
          </p:cNvSpPr>
          <p:nvPr/>
        </p:nvSpPr>
        <p:spPr bwMode="auto">
          <a:xfrm flipV="1">
            <a:off x="7708900" y="31115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54" name="Rectangle 31"/>
          <p:cNvSpPr>
            <a:spLocks noChangeArrowheads="1"/>
          </p:cNvSpPr>
          <p:nvPr/>
        </p:nvSpPr>
        <p:spPr bwMode="auto">
          <a:xfrm flipV="1">
            <a:off x="7874000" y="44323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55" name="Up Arrow 78"/>
          <p:cNvSpPr>
            <a:spLocks noChangeArrowheads="1"/>
          </p:cNvSpPr>
          <p:nvPr/>
        </p:nvSpPr>
        <p:spPr bwMode="auto">
          <a:xfrm>
            <a:off x="7137400" y="4267200"/>
            <a:ext cx="177800" cy="431800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965156" name="Rectangle 31"/>
          <p:cNvSpPr>
            <a:spLocks noChangeArrowheads="1"/>
          </p:cNvSpPr>
          <p:nvPr/>
        </p:nvSpPr>
        <p:spPr bwMode="auto">
          <a:xfrm flipV="1">
            <a:off x="7188200" y="45593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57" name="Up Arrow 79"/>
          <p:cNvSpPr>
            <a:spLocks noChangeArrowheads="1"/>
          </p:cNvSpPr>
          <p:nvPr/>
        </p:nvSpPr>
        <p:spPr bwMode="auto">
          <a:xfrm rot="10800000">
            <a:off x="7378700" y="2997200"/>
            <a:ext cx="203200" cy="469900"/>
          </a:xfrm>
          <a:prstGeom prst="upArrow">
            <a:avLst>
              <a:gd name="adj1" fmla="val 50000"/>
              <a:gd name="adj2" fmla="val 49997"/>
            </a:avLst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65158" name="Rectangle 31"/>
          <p:cNvSpPr>
            <a:spLocks noChangeArrowheads="1"/>
          </p:cNvSpPr>
          <p:nvPr/>
        </p:nvSpPr>
        <p:spPr bwMode="auto">
          <a:xfrm flipV="1">
            <a:off x="7454900" y="30734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800" b="0"/>
          </a:p>
        </p:txBody>
      </p:sp>
      <p:sp>
        <p:nvSpPr>
          <p:cNvPr id="1965159" name="Text Box 100"/>
          <p:cNvSpPr txBox="1">
            <a:spLocks noChangeArrowheads="1"/>
          </p:cNvSpPr>
          <p:nvPr/>
        </p:nvSpPr>
        <p:spPr bwMode="auto">
          <a:xfrm>
            <a:off x="6172200" y="1527175"/>
            <a:ext cx="251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800" b="0">
                <a:solidFill>
                  <a:srgbClr val="002060"/>
                </a:solidFill>
              </a:rPr>
              <a:t>NL4ON* with</a:t>
            </a:r>
            <a:br>
              <a:rPr lang="en-US" sz="1800" b="0">
                <a:solidFill>
                  <a:srgbClr val="002060"/>
                </a:solidFill>
              </a:rPr>
            </a:br>
            <a:r>
              <a:rPr lang="en-US" sz="1800" b="0">
                <a:solidFill>
                  <a:srgbClr val="002060"/>
                </a:solidFill>
              </a:rPr>
              <a:t>AO &amp; SSD</a:t>
            </a:r>
          </a:p>
        </p:txBody>
      </p:sp>
      <p:sp>
        <p:nvSpPr>
          <p:cNvPr id="1965160" name="Text Box 75"/>
          <p:cNvSpPr txBox="1">
            <a:spLocks noChangeArrowheads="1"/>
          </p:cNvSpPr>
          <p:nvPr/>
        </p:nvSpPr>
        <p:spPr bwMode="auto">
          <a:xfrm>
            <a:off x="6781800" y="5510213"/>
            <a:ext cx="1625600" cy="757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>
                <a:solidFill>
                  <a:schemeClr val="bg1"/>
                </a:solidFill>
              </a:rPr>
              <a:t>Save ~30% on</a:t>
            </a:r>
            <a:br>
              <a:rPr lang="en-US" sz="1200">
                <a:solidFill>
                  <a:schemeClr val="bg1"/>
                </a:solidFill>
              </a:rPr>
            </a:br>
            <a:r>
              <a:rPr lang="en-US" sz="1200">
                <a:solidFill>
                  <a:schemeClr val="bg1"/>
                </a:solidFill>
              </a:rPr>
              <a:t>$/IOPS </a:t>
            </a:r>
            <a:r>
              <a:rPr lang="en-US" sz="1200" u="sng">
                <a:solidFill>
                  <a:schemeClr val="bg1"/>
                </a:solidFill>
              </a:rPr>
              <a:t>and</a:t>
            </a:r>
            <a:r>
              <a:rPr lang="en-US" sz="1200">
                <a:solidFill>
                  <a:schemeClr val="bg1"/>
                </a:solidFill>
              </a:rPr>
              <a:t> $/GB</a:t>
            </a:r>
            <a:br>
              <a:rPr lang="en-US" sz="1200">
                <a:solidFill>
                  <a:schemeClr val="bg1"/>
                </a:solidFill>
              </a:rPr>
            </a:br>
            <a:r>
              <a:rPr lang="en-US" sz="1200">
                <a:solidFill>
                  <a:schemeClr val="bg1"/>
                </a:solidFill>
              </a:rPr>
              <a:t>vs. Fibre Channel</a:t>
            </a:r>
          </a:p>
        </p:txBody>
      </p:sp>
      <p:sp>
        <p:nvSpPr>
          <p:cNvPr id="1965161" name="Rectangle 9"/>
          <p:cNvSpPr>
            <a:spLocks noChangeArrowheads="1"/>
          </p:cNvSpPr>
          <p:nvPr/>
        </p:nvSpPr>
        <p:spPr bwMode="black">
          <a:xfrm>
            <a:off x="0" y="228600"/>
            <a:ext cx="8958263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0" anchor="ctr"/>
          <a:lstStyle/>
          <a:p>
            <a:r>
              <a:rPr lang="en-US" sz="2600"/>
              <a:t>Adaptive Optimization: Autonomic tiering and savings</a:t>
            </a:r>
          </a:p>
        </p:txBody>
      </p:sp>
      <p:sp>
        <p:nvSpPr>
          <p:cNvPr id="1965162" name="Text Box 75"/>
          <p:cNvSpPr txBox="1">
            <a:spLocks noChangeArrowheads="1"/>
          </p:cNvSpPr>
          <p:nvPr/>
        </p:nvSpPr>
        <p:spPr bwMode="auto">
          <a:xfrm>
            <a:off x="4622800" y="5505450"/>
            <a:ext cx="1625600" cy="757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>
                <a:solidFill>
                  <a:schemeClr val="bg1"/>
                </a:solidFill>
              </a:rPr>
              <a:t>Autonomic</a:t>
            </a:r>
            <a:br>
              <a:rPr lang="en-US" sz="1200">
                <a:solidFill>
                  <a:schemeClr val="bg1"/>
                </a:solidFill>
              </a:rPr>
            </a:br>
            <a:r>
              <a:rPr lang="en-US" sz="1200">
                <a:solidFill>
                  <a:schemeClr val="bg1"/>
                </a:solidFill>
              </a:rPr>
              <a:t>Tiering and</a:t>
            </a:r>
            <a:br>
              <a:rPr lang="en-US" sz="1200">
                <a:solidFill>
                  <a:schemeClr val="bg1"/>
                </a:solidFill>
              </a:rPr>
            </a:br>
            <a:r>
              <a:rPr lang="en-US" sz="1200">
                <a:solidFill>
                  <a:schemeClr val="bg1"/>
                </a:solidFill>
              </a:rPr>
              <a:t>Data Movement</a:t>
            </a:r>
          </a:p>
        </p:txBody>
      </p:sp>
      <p:sp>
        <p:nvSpPr>
          <p:cNvPr id="1965163" name="Text Box 75"/>
          <p:cNvSpPr txBox="1">
            <a:spLocks noChangeArrowheads="1"/>
          </p:cNvSpPr>
          <p:nvPr/>
        </p:nvSpPr>
        <p:spPr bwMode="auto">
          <a:xfrm>
            <a:off x="2301875" y="5505450"/>
            <a:ext cx="1625600" cy="757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>
                <a:solidFill>
                  <a:schemeClr val="bg1"/>
                </a:solidFill>
              </a:rPr>
              <a:t>Autonomic</a:t>
            </a:r>
            <a:br>
              <a:rPr lang="en-US" sz="1200">
                <a:solidFill>
                  <a:schemeClr val="bg1"/>
                </a:solidFill>
              </a:rPr>
            </a:br>
            <a:r>
              <a:rPr lang="en-US" sz="1200">
                <a:solidFill>
                  <a:schemeClr val="bg1"/>
                </a:solidFill>
              </a:rPr>
              <a:t>Data</a:t>
            </a:r>
            <a:br>
              <a:rPr lang="en-US" sz="1200">
                <a:solidFill>
                  <a:schemeClr val="bg1"/>
                </a:solidFill>
              </a:rPr>
            </a:br>
            <a:r>
              <a:rPr lang="en-US" sz="1200">
                <a:solidFill>
                  <a:schemeClr val="bg1"/>
                </a:solidFill>
              </a:rPr>
              <a:t>Movement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3PAR Company Confidential   </a:t>
            </a:r>
          </a:p>
          <a:p>
            <a:endParaRPr lang="en-US"/>
          </a:p>
        </p:txBody>
      </p:sp>
      <p:sp>
        <p:nvSpPr>
          <p:cNvPr id="1966082" name="AutoShape 27"/>
          <p:cNvSpPr>
            <a:spLocks noChangeArrowheads="1"/>
          </p:cNvSpPr>
          <p:nvPr/>
        </p:nvSpPr>
        <p:spPr bwMode="auto">
          <a:xfrm flipH="1">
            <a:off x="5105400" y="1600200"/>
            <a:ext cx="2362200" cy="762000"/>
          </a:xfrm>
          <a:prstGeom prst="can">
            <a:avLst>
              <a:gd name="adj" fmla="val 19792"/>
            </a:avLst>
          </a:prstGeom>
          <a:gradFill rotWithShape="1">
            <a:gsLst>
              <a:gs pos="0">
                <a:srgbClr val="FFFF00"/>
              </a:gs>
              <a:gs pos="56000">
                <a:srgbClr val="0070C0"/>
              </a:gs>
              <a:gs pos="100000">
                <a:srgbClr val="0070C0"/>
              </a:gs>
            </a:gsLst>
            <a:lin ang="14400000"/>
          </a:gra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083" name="AutoShape 27"/>
          <p:cNvSpPr>
            <a:spLocks noChangeArrowheads="1"/>
          </p:cNvSpPr>
          <p:nvPr/>
        </p:nvSpPr>
        <p:spPr bwMode="auto">
          <a:xfrm flipH="1">
            <a:off x="5029200" y="1752600"/>
            <a:ext cx="2362200" cy="762000"/>
          </a:xfrm>
          <a:prstGeom prst="can">
            <a:avLst>
              <a:gd name="adj" fmla="val 19792"/>
            </a:avLst>
          </a:prstGeom>
          <a:gradFill rotWithShape="1">
            <a:gsLst>
              <a:gs pos="0">
                <a:srgbClr val="FFFF00"/>
              </a:gs>
              <a:gs pos="56000">
                <a:srgbClr val="0070C0"/>
              </a:gs>
              <a:gs pos="100000">
                <a:srgbClr val="0070C0"/>
              </a:gs>
            </a:gsLst>
            <a:lin ang="14400000"/>
          </a:gra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89570" name="Rectangle 2"/>
          <p:cNvSpPr>
            <a:spLocks noChangeArrowheads="1"/>
          </p:cNvSpPr>
          <p:nvPr/>
        </p:nvSpPr>
        <p:spPr bwMode="auto">
          <a:xfrm>
            <a:off x="304800" y="2743200"/>
            <a:ext cx="3048000" cy="213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  <a:defRPr/>
            </a:pPr>
            <a:r>
              <a:rPr lang="en-US" sz="1300" dirty="0"/>
              <a:t>Logical Disks (LDs)</a:t>
            </a:r>
          </a:p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  <a:defRPr/>
            </a:pPr>
            <a:endParaRPr lang="en-US" sz="1200" dirty="0"/>
          </a:p>
          <a:p>
            <a:pPr marL="114300" indent="-114300">
              <a:spcBef>
                <a:spcPct val="20000"/>
              </a:spcBef>
              <a:buClr>
                <a:schemeClr val="tx2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1200" b="0" dirty="0"/>
              <a:t> Mapped to Volumes via Regions of 128 MBs.  A mapped Region can move to another LD per AO policy.</a:t>
            </a:r>
          </a:p>
          <a:p>
            <a:pPr marL="114300" indent="-114300">
              <a:spcBef>
                <a:spcPct val="20000"/>
              </a:spcBef>
              <a:buClr>
                <a:schemeClr val="tx2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1200" b="0" dirty="0"/>
              <a:t> Mapped to Disks via </a:t>
            </a:r>
            <a:r>
              <a:rPr lang="en-US" sz="1200" b="0" dirty="0" err="1"/>
              <a:t>Raidlets</a:t>
            </a:r>
            <a:r>
              <a:rPr lang="en-US" sz="1200" b="0" dirty="0"/>
              <a:t> (sets of Chunklets with a given RAID relationship and from a given media type). </a:t>
            </a:r>
          </a:p>
          <a:p>
            <a:pPr marL="114300" indent="-114300">
              <a:spcBef>
                <a:spcPct val="20000"/>
              </a:spcBef>
              <a:buClr>
                <a:schemeClr val="tx2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1200" b="0" dirty="0"/>
              <a:t> Size and/or number of LDs can change given needs of AO configuration.</a:t>
            </a:r>
          </a:p>
        </p:txBody>
      </p:sp>
      <p:sp>
        <p:nvSpPr>
          <p:cNvPr id="1966085" name="Rectangle 12"/>
          <p:cNvSpPr>
            <a:spLocks noChangeArrowheads="1"/>
          </p:cNvSpPr>
          <p:nvPr/>
        </p:nvSpPr>
        <p:spPr bwMode="auto">
          <a:xfrm>
            <a:off x="304800" y="1828800"/>
            <a:ext cx="3048000" cy="660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300"/>
              <a:t>Virtual Volumes</a:t>
            </a:r>
          </a:p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200" b="0"/>
              <a:t> of any size (256MB  to 16TB each)</a:t>
            </a:r>
          </a:p>
        </p:txBody>
      </p:sp>
      <p:sp>
        <p:nvSpPr>
          <p:cNvPr id="1966086" name="Rectangle 13"/>
          <p:cNvSpPr>
            <a:spLocks noChangeArrowheads="1"/>
          </p:cNvSpPr>
          <p:nvPr/>
        </p:nvSpPr>
        <p:spPr bwMode="auto">
          <a:xfrm>
            <a:off x="304800" y="5105400"/>
            <a:ext cx="3048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300"/>
              <a:t>Physical Disks</a:t>
            </a:r>
          </a:p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200" b="0"/>
              <a:t>broken into Chunklets (256MB each)</a:t>
            </a:r>
          </a:p>
        </p:txBody>
      </p:sp>
      <p:sp>
        <p:nvSpPr>
          <p:cNvPr id="1966087" name="Rectangle 19"/>
          <p:cNvSpPr>
            <a:spLocks noChangeArrowheads="1"/>
          </p:cNvSpPr>
          <p:nvPr/>
        </p:nvSpPr>
        <p:spPr bwMode="auto">
          <a:xfrm>
            <a:off x="304800" y="914400"/>
            <a:ext cx="3048000" cy="714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300"/>
              <a:t>Host Servers</a:t>
            </a:r>
          </a:p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200" b="0"/>
              <a:t>See VLUNs</a:t>
            </a:r>
            <a:br>
              <a:rPr lang="en-US" sz="1200" b="0"/>
            </a:br>
            <a:r>
              <a:rPr lang="en-US" sz="1200" b="0"/>
              <a:t> (exported Virtual Volumes)</a:t>
            </a:r>
          </a:p>
        </p:txBody>
      </p:sp>
      <p:sp>
        <p:nvSpPr>
          <p:cNvPr id="1966088" name="AutoShape 20"/>
          <p:cNvSpPr>
            <a:spLocks noChangeArrowheads="1"/>
          </p:cNvSpPr>
          <p:nvPr/>
        </p:nvSpPr>
        <p:spPr bwMode="auto">
          <a:xfrm>
            <a:off x="5105400" y="3352800"/>
            <a:ext cx="762000" cy="609600"/>
          </a:xfrm>
          <a:prstGeom prst="can">
            <a:avLst>
              <a:gd name="adj" fmla="val 37500"/>
            </a:avLst>
          </a:prstGeom>
          <a:gradFill rotWithShape="0">
            <a:gsLst>
              <a:gs pos="0">
                <a:srgbClr val="F4DE0C"/>
              </a:gs>
              <a:gs pos="100000">
                <a:srgbClr val="AA9B08"/>
              </a:gs>
            </a:gsLst>
            <a:lin ang="0" scaled="1"/>
          </a:gradFill>
          <a:ln w="9525">
            <a:solidFill>
              <a:srgbClr val="FFFF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089" name="AutoShape 26"/>
          <p:cNvSpPr>
            <a:spLocks noChangeArrowheads="1"/>
          </p:cNvSpPr>
          <p:nvPr/>
        </p:nvSpPr>
        <p:spPr bwMode="auto">
          <a:xfrm>
            <a:off x="6172200" y="3200400"/>
            <a:ext cx="762000" cy="990600"/>
          </a:xfrm>
          <a:prstGeom prst="can">
            <a:avLst>
              <a:gd name="adj" fmla="val 34998"/>
            </a:avLst>
          </a:prstGeom>
          <a:gradFill rotWithShape="0">
            <a:gsLst>
              <a:gs pos="0">
                <a:srgbClr val="182F76"/>
              </a:gs>
              <a:gs pos="100000">
                <a:srgbClr val="3366FF"/>
              </a:gs>
            </a:gsLst>
            <a:lin ang="0" scaled="1"/>
          </a:gra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090" name="AutoShape 27"/>
          <p:cNvSpPr>
            <a:spLocks noChangeArrowheads="1"/>
          </p:cNvSpPr>
          <p:nvPr/>
        </p:nvSpPr>
        <p:spPr bwMode="auto">
          <a:xfrm flipH="1">
            <a:off x="4953000" y="1905000"/>
            <a:ext cx="2362200" cy="762000"/>
          </a:xfrm>
          <a:prstGeom prst="can">
            <a:avLst>
              <a:gd name="adj" fmla="val 19792"/>
            </a:avLst>
          </a:prstGeom>
          <a:gradFill rotWithShape="1">
            <a:gsLst>
              <a:gs pos="0">
                <a:srgbClr val="FFFF00"/>
              </a:gs>
              <a:gs pos="56000">
                <a:srgbClr val="0070C0"/>
              </a:gs>
              <a:gs pos="100000">
                <a:srgbClr val="0070C0"/>
              </a:gs>
            </a:gsLst>
            <a:lin ang="14400000"/>
          </a:gra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091" name="AutoShape 65"/>
          <p:cNvSpPr>
            <a:spLocks noChangeArrowheads="1"/>
          </p:cNvSpPr>
          <p:nvPr/>
        </p:nvSpPr>
        <p:spPr bwMode="auto">
          <a:xfrm>
            <a:off x="4340225" y="5051425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00B0F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092" name="AutoShape 93"/>
          <p:cNvSpPr>
            <a:spLocks noChangeArrowheads="1"/>
          </p:cNvSpPr>
          <p:nvPr/>
        </p:nvSpPr>
        <p:spPr bwMode="auto">
          <a:xfrm>
            <a:off x="3838575" y="5051425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093" name="Text Box 100"/>
          <p:cNvSpPr txBox="1">
            <a:spLocks noChangeArrowheads="1"/>
          </p:cNvSpPr>
          <p:nvPr/>
        </p:nvSpPr>
        <p:spPr bwMode="auto">
          <a:xfrm>
            <a:off x="7467600" y="1371600"/>
            <a:ext cx="1295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200" b="0" u="sng"/>
              <a:t>Infrequently </a:t>
            </a:r>
            <a:r>
              <a:rPr lang="en-US" sz="1200" b="0"/>
              <a:t>accessed portion of Volume  mapped to a Region of </a:t>
            </a:r>
            <a:br>
              <a:rPr lang="en-US" sz="1200" b="0"/>
            </a:br>
            <a:r>
              <a:rPr lang="en-US" sz="1200" b="0" i="1" u="sng">
                <a:solidFill>
                  <a:srgbClr val="FFFF00"/>
                </a:solidFill>
              </a:rPr>
              <a:t>Tier 1 </a:t>
            </a:r>
            <a:br>
              <a:rPr lang="en-US" sz="1200" b="0" i="1" u="sng">
                <a:solidFill>
                  <a:srgbClr val="FFFF00"/>
                </a:solidFill>
              </a:rPr>
            </a:br>
            <a:r>
              <a:rPr lang="en-US" sz="1200" b="0" i="1">
                <a:solidFill>
                  <a:srgbClr val="FFFF00"/>
                </a:solidFill>
              </a:rPr>
              <a:t>Logical Disk</a:t>
            </a:r>
          </a:p>
        </p:txBody>
      </p:sp>
      <p:sp>
        <p:nvSpPr>
          <p:cNvPr id="1966094" name="Rectangle 31"/>
          <p:cNvSpPr>
            <a:spLocks noChangeArrowheads="1"/>
          </p:cNvSpPr>
          <p:nvPr/>
        </p:nvSpPr>
        <p:spPr bwMode="auto">
          <a:xfrm flipV="1">
            <a:off x="6311900" y="37084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095" name="Rectangle 31"/>
          <p:cNvSpPr>
            <a:spLocks noChangeArrowheads="1"/>
          </p:cNvSpPr>
          <p:nvPr/>
        </p:nvSpPr>
        <p:spPr bwMode="auto">
          <a:xfrm flipV="1">
            <a:off x="6464300" y="37084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096" name="Rectangle 31"/>
          <p:cNvSpPr>
            <a:spLocks noChangeArrowheads="1"/>
          </p:cNvSpPr>
          <p:nvPr/>
        </p:nvSpPr>
        <p:spPr bwMode="auto">
          <a:xfrm flipV="1">
            <a:off x="6616700" y="37084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097" name="Rectangle 31"/>
          <p:cNvSpPr>
            <a:spLocks noChangeArrowheads="1"/>
          </p:cNvSpPr>
          <p:nvPr/>
        </p:nvSpPr>
        <p:spPr bwMode="auto">
          <a:xfrm flipV="1">
            <a:off x="5334000" y="38100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098" name="Rectangle 31"/>
          <p:cNvSpPr>
            <a:spLocks noChangeArrowheads="1"/>
          </p:cNvSpPr>
          <p:nvPr/>
        </p:nvSpPr>
        <p:spPr bwMode="auto">
          <a:xfrm flipV="1">
            <a:off x="5486400" y="38100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099" name="Rectangle 31"/>
          <p:cNvSpPr>
            <a:spLocks noChangeArrowheads="1"/>
          </p:cNvSpPr>
          <p:nvPr/>
        </p:nvSpPr>
        <p:spPr bwMode="auto">
          <a:xfrm flipV="1">
            <a:off x="6769100" y="37084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00" name="Rectangle 31"/>
          <p:cNvSpPr>
            <a:spLocks noChangeArrowheads="1"/>
          </p:cNvSpPr>
          <p:nvPr/>
        </p:nvSpPr>
        <p:spPr bwMode="auto">
          <a:xfrm flipV="1">
            <a:off x="6311900" y="35560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01" name="Rectangle 31"/>
          <p:cNvSpPr>
            <a:spLocks noChangeArrowheads="1"/>
          </p:cNvSpPr>
          <p:nvPr/>
        </p:nvSpPr>
        <p:spPr bwMode="auto">
          <a:xfrm flipV="1">
            <a:off x="6464300" y="35560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02" name="Rectangle 31"/>
          <p:cNvSpPr>
            <a:spLocks noChangeArrowheads="1"/>
          </p:cNvSpPr>
          <p:nvPr/>
        </p:nvSpPr>
        <p:spPr bwMode="auto">
          <a:xfrm flipV="1">
            <a:off x="6616700" y="35560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03" name="Rectangle 31"/>
          <p:cNvSpPr>
            <a:spLocks noChangeArrowheads="1"/>
          </p:cNvSpPr>
          <p:nvPr/>
        </p:nvSpPr>
        <p:spPr bwMode="auto">
          <a:xfrm flipV="1">
            <a:off x="6769100" y="35560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04" name="Rectangle 31"/>
          <p:cNvSpPr>
            <a:spLocks noChangeArrowheads="1"/>
          </p:cNvSpPr>
          <p:nvPr/>
        </p:nvSpPr>
        <p:spPr bwMode="auto">
          <a:xfrm flipV="1">
            <a:off x="5334000" y="38100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05" name="Rectangle 31"/>
          <p:cNvSpPr>
            <a:spLocks noChangeArrowheads="1"/>
          </p:cNvSpPr>
          <p:nvPr/>
        </p:nvSpPr>
        <p:spPr bwMode="auto">
          <a:xfrm flipV="1">
            <a:off x="5486400" y="38100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06" name="Rectangle 31"/>
          <p:cNvSpPr>
            <a:spLocks noChangeArrowheads="1"/>
          </p:cNvSpPr>
          <p:nvPr/>
        </p:nvSpPr>
        <p:spPr bwMode="auto">
          <a:xfrm flipV="1">
            <a:off x="5334000" y="36576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07" name="Rectangle 31"/>
          <p:cNvSpPr>
            <a:spLocks noChangeArrowheads="1"/>
          </p:cNvSpPr>
          <p:nvPr/>
        </p:nvSpPr>
        <p:spPr bwMode="auto">
          <a:xfrm flipV="1">
            <a:off x="5486400" y="36576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08" name="Rectangle 31"/>
          <p:cNvSpPr>
            <a:spLocks noChangeArrowheads="1"/>
          </p:cNvSpPr>
          <p:nvPr/>
        </p:nvSpPr>
        <p:spPr bwMode="auto">
          <a:xfrm flipV="1">
            <a:off x="6311900" y="40132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09" name="Rectangle 31"/>
          <p:cNvSpPr>
            <a:spLocks noChangeArrowheads="1"/>
          </p:cNvSpPr>
          <p:nvPr/>
        </p:nvSpPr>
        <p:spPr bwMode="auto">
          <a:xfrm flipV="1">
            <a:off x="6464300" y="40132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10" name="Rectangle 31"/>
          <p:cNvSpPr>
            <a:spLocks noChangeArrowheads="1"/>
          </p:cNvSpPr>
          <p:nvPr/>
        </p:nvSpPr>
        <p:spPr bwMode="auto">
          <a:xfrm flipV="1">
            <a:off x="6616700" y="40132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11" name="Rectangle 31"/>
          <p:cNvSpPr>
            <a:spLocks noChangeArrowheads="1"/>
          </p:cNvSpPr>
          <p:nvPr/>
        </p:nvSpPr>
        <p:spPr bwMode="auto">
          <a:xfrm flipV="1">
            <a:off x="6769100" y="40132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12" name="Rectangle 31"/>
          <p:cNvSpPr>
            <a:spLocks noChangeArrowheads="1"/>
          </p:cNvSpPr>
          <p:nvPr/>
        </p:nvSpPr>
        <p:spPr bwMode="auto">
          <a:xfrm flipV="1">
            <a:off x="6311900" y="38608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13" name="Rectangle 31"/>
          <p:cNvSpPr>
            <a:spLocks noChangeArrowheads="1"/>
          </p:cNvSpPr>
          <p:nvPr/>
        </p:nvSpPr>
        <p:spPr bwMode="auto">
          <a:xfrm flipV="1">
            <a:off x="6464300" y="38608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14" name="Rectangle 31"/>
          <p:cNvSpPr>
            <a:spLocks noChangeArrowheads="1"/>
          </p:cNvSpPr>
          <p:nvPr/>
        </p:nvSpPr>
        <p:spPr bwMode="auto">
          <a:xfrm flipV="1">
            <a:off x="6616700" y="38608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15" name="Rectangle 31"/>
          <p:cNvSpPr>
            <a:spLocks noChangeArrowheads="1"/>
          </p:cNvSpPr>
          <p:nvPr/>
        </p:nvSpPr>
        <p:spPr bwMode="auto">
          <a:xfrm flipV="1">
            <a:off x="6769100" y="38608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16" name="Oval 126"/>
          <p:cNvSpPr>
            <a:spLocks noChangeArrowheads="1"/>
          </p:cNvSpPr>
          <p:nvPr/>
        </p:nvSpPr>
        <p:spPr bwMode="auto">
          <a:xfrm>
            <a:off x="6172200" y="3200400"/>
            <a:ext cx="762000" cy="304800"/>
          </a:xfrm>
          <a:prstGeom prst="ellipse">
            <a:avLst/>
          </a:prstGeom>
          <a:blipFill dpi="0" rotWithShape="1">
            <a:blip r:embed="rId3" cstate="print">
              <a:alphaModFix amt="59000"/>
            </a:blip>
            <a:srcRect/>
            <a:tile tx="0" ty="0" sx="100000" sy="100000" flip="none" algn="tl"/>
          </a:blip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66117" name="Oval 127"/>
          <p:cNvSpPr>
            <a:spLocks noChangeArrowheads="1"/>
          </p:cNvSpPr>
          <p:nvPr/>
        </p:nvSpPr>
        <p:spPr bwMode="auto">
          <a:xfrm>
            <a:off x="5105400" y="3352800"/>
            <a:ext cx="762000" cy="228600"/>
          </a:xfrm>
          <a:prstGeom prst="ellipse">
            <a:avLst/>
          </a:prstGeom>
          <a:blipFill dpi="0" rotWithShape="1">
            <a:blip r:embed="rId3" cstate="print">
              <a:alphaModFix amt="60000"/>
            </a:blip>
            <a:srcRect/>
            <a:tile tx="0" ty="0" sx="100000" sy="100000" flip="none" algn="tl"/>
          </a:blip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66118" name="Line 34"/>
          <p:cNvSpPr>
            <a:spLocks noChangeShapeType="1"/>
          </p:cNvSpPr>
          <p:nvPr/>
        </p:nvSpPr>
        <p:spPr bwMode="auto">
          <a:xfrm>
            <a:off x="5114925" y="2505075"/>
            <a:ext cx="381000" cy="990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oval" w="sm" len="sm"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966119" name="Line 34"/>
          <p:cNvSpPr>
            <a:spLocks noChangeShapeType="1"/>
          </p:cNvSpPr>
          <p:nvPr/>
        </p:nvSpPr>
        <p:spPr bwMode="auto">
          <a:xfrm flipH="1">
            <a:off x="6553200" y="2286000"/>
            <a:ext cx="609600" cy="1066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oval" w="sm" len="sm"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966120" name="Text Box 100"/>
          <p:cNvSpPr txBox="1">
            <a:spLocks noChangeArrowheads="1"/>
          </p:cNvSpPr>
          <p:nvPr/>
        </p:nvSpPr>
        <p:spPr bwMode="auto">
          <a:xfrm>
            <a:off x="3733800" y="1447800"/>
            <a:ext cx="1295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200" b="0" u="sng"/>
              <a:t>Frequently</a:t>
            </a:r>
            <a:r>
              <a:rPr lang="en-US" sz="1200" b="0"/>
              <a:t> accessed portion of Volume  mapped to a Region of</a:t>
            </a:r>
            <a:br>
              <a:rPr lang="en-US" sz="1200" b="0"/>
            </a:br>
            <a:r>
              <a:rPr lang="en-US" sz="1200" b="0" i="1" u="sng">
                <a:solidFill>
                  <a:srgbClr val="FFFF00"/>
                </a:solidFill>
              </a:rPr>
              <a:t>Tier 0 </a:t>
            </a:r>
            <a:br>
              <a:rPr lang="en-US" sz="1200" b="0" i="1" u="sng">
                <a:solidFill>
                  <a:srgbClr val="FFFF00"/>
                </a:solidFill>
              </a:rPr>
            </a:br>
            <a:r>
              <a:rPr lang="en-US" sz="1200" b="0" i="1">
                <a:solidFill>
                  <a:srgbClr val="FFFF00"/>
                </a:solidFill>
              </a:rPr>
              <a:t>Logical Disk</a:t>
            </a:r>
          </a:p>
        </p:txBody>
      </p:sp>
      <p:sp>
        <p:nvSpPr>
          <p:cNvPr id="1966121" name="Rounded Rectangle 130"/>
          <p:cNvSpPr>
            <a:spLocks noChangeArrowheads="1"/>
          </p:cNvSpPr>
          <p:nvPr/>
        </p:nvSpPr>
        <p:spPr bwMode="auto">
          <a:xfrm>
            <a:off x="6172200" y="3810000"/>
            <a:ext cx="914400" cy="304800"/>
          </a:xfrm>
          <a:prstGeom prst="roundRect">
            <a:avLst>
              <a:gd name="adj" fmla="val 16667"/>
            </a:avLst>
          </a:prstGeom>
          <a:solidFill>
            <a:srgbClr val="FFFFFF">
              <a:alpha val="41960"/>
            </a:srgbClr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2" name="Arc 131"/>
          <p:cNvSpPr/>
          <p:nvPr/>
        </p:nvSpPr>
        <p:spPr bwMode="auto">
          <a:xfrm>
            <a:off x="6591300" y="3276600"/>
            <a:ext cx="647700" cy="762000"/>
          </a:xfrm>
          <a:prstGeom prst="arc">
            <a:avLst>
              <a:gd name="adj1" fmla="val 14470663"/>
              <a:gd name="adj2" fmla="val 4875230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66123" name="Text Box 100"/>
          <p:cNvSpPr txBox="1">
            <a:spLocks noChangeArrowheads="1"/>
          </p:cNvSpPr>
          <p:nvPr/>
        </p:nvSpPr>
        <p:spPr bwMode="auto">
          <a:xfrm>
            <a:off x="7620000" y="3200400"/>
            <a:ext cx="1066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200" b="0"/>
              <a:t>~4,000 Regions  stripped across “Raidlets” of the Logical Disks</a:t>
            </a:r>
          </a:p>
        </p:txBody>
      </p:sp>
      <p:sp>
        <p:nvSpPr>
          <p:cNvPr id="1966124" name="Rectangle 31"/>
          <p:cNvSpPr>
            <a:spLocks noChangeArrowheads="1"/>
          </p:cNvSpPr>
          <p:nvPr/>
        </p:nvSpPr>
        <p:spPr bwMode="auto">
          <a:xfrm flipV="1">
            <a:off x="3886200" y="51816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25" name="Rectangle 31"/>
          <p:cNvSpPr>
            <a:spLocks noChangeArrowheads="1"/>
          </p:cNvSpPr>
          <p:nvPr/>
        </p:nvSpPr>
        <p:spPr bwMode="auto">
          <a:xfrm flipV="1">
            <a:off x="4114800" y="52578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26" name="Rectangle 31"/>
          <p:cNvSpPr>
            <a:spLocks noChangeArrowheads="1"/>
          </p:cNvSpPr>
          <p:nvPr/>
        </p:nvSpPr>
        <p:spPr bwMode="auto">
          <a:xfrm flipV="1">
            <a:off x="3962400" y="53340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27" name="Rectangle 31"/>
          <p:cNvSpPr>
            <a:spLocks noChangeArrowheads="1"/>
          </p:cNvSpPr>
          <p:nvPr/>
        </p:nvSpPr>
        <p:spPr bwMode="auto">
          <a:xfrm flipV="1">
            <a:off x="4387850" y="53340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28" name="Rectangle 31"/>
          <p:cNvSpPr>
            <a:spLocks noChangeArrowheads="1"/>
          </p:cNvSpPr>
          <p:nvPr/>
        </p:nvSpPr>
        <p:spPr bwMode="auto">
          <a:xfrm flipV="1">
            <a:off x="4540250" y="53340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29" name="Rectangle 31"/>
          <p:cNvSpPr>
            <a:spLocks noChangeArrowheads="1"/>
          </p:cNvSpPr>
          <p:nvPr/>
        </p:nvSpPr>
        <p:spPr bwMode="auto">
          <a:xfrm flipV="1">
            <a:off x="4464050" y="51816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30" name="Text Box 100"/>
          <p:cNvSpPr txBox="1">
            <a:spLocks noChangeArrowheads="1"/>
          </p:cNvSpPr>
          <p:nvPr/>
        </p:nvSpPr>
        <p:spPr bwMode="auto">
          <a:xfrm>
            <a:off x="4572000" y="4038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200" b="0"/>
              <a:t>2 Raidlets</a:t>
            </a:r>
            <a:br>
              <a:rPr lang="en-US" sz="1200" b="0"/>
            </a:br>
            <a:r>
              <a:rPr lang="en-US" sz="1200" b="0"/>
              <a:t> (RAID 1)</a:t>
            </a:r>
          </a:p>
        </p:txBody>
      </p:sp>
      <p:sp>
        <p:nvSpPr>
          <p:cNvPr id="1966131" name="Text Box 100"/>
          <p:cNvSpPr txBox="1">
            <a:spLocks noChangeArrowheads="1"/>
          </p:cNvSpPr>
          <p:nvPr/>
        </p:nvSpPr>
        <p:spPr bwMode="auto">
          <a:xfrm>
            <a:off x="5715000" y="42672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200" b="0"/>
              <a:t>4 Raidlets</a:t>
            </a:r>
            <a:br>
              <a:rPr lang="en-US" sz="1200" b="0"/>
            </a:br>
            <a:r>
              <a:rPr lang="en-US" sz="1200" b="0"/>
              <a:t> (RAID 5, 3+1)</a:t>
            </a:r>
          </a:p>
        </p:txBody>
      </p:sp>
      <p:sp>
        <p:nvSpPr>
          <p:cNvPr id="1966132" name="AutoShape 65"/>
          <p:cNvSpPr>
            <a:spLocks noChangeArrowheads="1"/>
          </p:cNvSpPr>
          <p:nvPr/>
        </p:nvSpPr>
        <p:spPr bwMode="auto">
          <a:xfrm>
            <a:off x="4340225" y="5543550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00B0F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33" name="AutoShape 93"/>
          <p:cNvSpPr>
            <a:spLocks noChangeArrowheads="1"/>
          </p:cNvSpPr>
          <p:nvPr/>
        </p:nvSpPr>
        <p:spPr bwMode="auto">
          <a:xfrm>
            <a:off x="3838575" y="5543550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34" name="Rectangle 31"/>
          <p:cNvSpPr>
            <a:spLocks noChangeArrowheads="1"/>
          </p:cNvSpPr>
          <p:nvPr/>
        </p:nvSpPr>
        <p:spPr bwMode="auto">
          <a:xfrm flipV="1">
            <a:off x="3886200" y="5673725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35" name="Rectangle 31"/>
          <p:cNvSpPr>
            <a:spLocks noChangeArrowheads="1"/>
          </p:cNvSpPr>
          <p:nvPr/>
        </p:nvSpPr>
        <p:spPr bwMode="auto">
          <a:xfrm flipV="1">
            <a:off x="4114800" y="5749925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36" name="Rectangle 31"/>
          <p:cNvSpPr>
            <a:spLocks noChangeArrowheads="1"/>
          </p:cNvSpPr>
          <p:nvPr/>
        </p:nvSpPr>
        <p:spPr bwMode="auto">
          <a:xfrm flipV="1">
            <a:off x="3962400" y="5826125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37" name="Rectangle 31"/>
          <p:cNvSpPr>
            <a:spLocks noChangeArrowheads="1"/>
          </p:cNvSpPr>
          <p:nvPr/>
        </p:nvSpPr>
        <p:spPr bwMode="auto">
          <a:xfrm flipV="1">
            <a:off x="4387850" y="5826125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38" name="Rectangle 31"/>
          <p:cNvSpPr>
            <a:spLocks noChangeArrowheads="1"/>
          </p:cNvSpPr>
          <p:nvPr/>
        </p:nvSpPr>
        <p:spPr bwMode="auto">
          <a:xfrm flipV="1">
            <a:off x="4540250" y="5826125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39" name="Rectangle 31"/>
          <p:cNvSpPr>
            <a:spLocks noChangeArrowheads="1"/>
          </p:cNvSpPr>
          <p:nvPr/>
        </p:nvSpPr>
        <p:spPr bwMode="auto">
          <a:xfrm flipV="1">
            <a:off x="4464050" y="5673725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40" name="AutoShape 65"/>
          <p:cNvSpPr>
            <a:spLocks noChangeArrowheads="1"/>
          </p:cNvSpPr>
          <p:nvPr/>
        </p:nvSpPr>
        <p:spPr bwMode="auto">
          <a:xfrm>
            <a:off x="5302250" y="5029200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00B0F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41" name="AutoShape 93"/>
          <p:cNvSpPr>
            <a:spLocks noChangeArrowheads="1"/>
          </p:cNvSpPr>
          <p:nvPr/>
        </p:nvSpPr>
        <p:spPr bwMode="auto">
          <a:xfrm>
            <a:off x="4800600" y="5029200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42" name="Rectangle 31"/>
          <p:cNvSpPr>
            <a:spLocks noChangeArrowheads="1"/>
          </p:cNvSpPr>
          <p:nvPr/>
        </p:nvSpPr>
        <p:spPr bwMode="auto">
          <a:xfrm flipV="1">
            <a:off x="4848225" y="5159375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43" name="Rectangle 31"/>
          <p:cNvSpPr>
            <a:spLocks noChangeArrowheads="1"/>
          </p:cNvSpPr>
          <p:nvPr/>
        </p:nvSpPr>
        <p:spPr bwMode="auto">
          <a:xfrm flipV="1">
            <a:off x="5076825" y="5235575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44" name="Rectangle 31"/>
          <p:cNvSpPr>
            <a:spLocks noChangeArrowheads="1"/>
          </p:cNvSpPr>
          <p:nvPr/>
        </p:nvSpPr>
        <p:spPr bwMode="auto">
          <a:xfrm flipV="1">
            <a:off x="4924425" y="5311775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45" name="Rectangle 31"/>
          <p:cNvSpPr>
            <a:spLocks noChangeArrowheads="1"/>
          </p:cNvSpPr>
          <p:nvPr/>
        </p:nvSpPr>
        <p:spPr bwMode="auto">
          <a:xfrm flipV="1">
            <a:off x="5349875" y="5311775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46" name="Rectangle 31"/>
          <p:cNvSpPr>
            <a:spLocks noChangeArrowheads="1"/>
          </p:cNvSpPr>
          <p:nvPr/>
        </p:nvSpPr>
        <p:spPr bwMode="auto">
          <a:xfrm flipV="1">
            <a:off x="5502275" y="5311775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47" name="Rectangle 31"/>
          <p:cNvSpPr>
            <a:spLocks noChangeArrowheads="1"/>
          </p:cNvSpPr>
          <p:nvPr/>
        </p:nvSpPr>
        <p:spPr bwMode="auto">
          <a:xfrm flipV="1">
            <a:off x="5426075" y="5159375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48" name="AutoShape 65"/>
          <p:cNvSpPr>
            <a:spLocks noChangeArrowheads="1"/>
          </p:cNvSpPr>
          <p:nvPr/>
        </p:nvSpPr>
        <p:spPr bwMode="auto">
          <a:xfrm>
            <a:off x="5302250" y="5521325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00B0F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49" name="AutoShape 93"/>
          <p:cNvSpPr>
            <a:spLocks noChangeArrowheads="1"/>
          </p:cNvSpPr>
          <p:nvPr/>
        </p:nvSpPr>
        <p:spPr bwMode="auto">
          <a:xfrm>
            <a:off x="4800600" y="5521325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50" name="Rectangle 31"/>
          <p:cNvSpPr>
            <a:spLocks noChangeArrowheads="1"/>
          </p:cNvSpPr>
          <p:nvPr/>
        </p:nvSpPr>
        <p:spPr bwMode="auto">
          <a:xfrm flipV="1">
            <a:off x="4848225" y="56515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51" name="Rectangle 31"/>
          <p:cNvSpPr>
            <a:spLocks noChangeArrowheads="1"/>
          </p:cNvSpPr>
          <p:nvPr/>
        </p:nvSpPr>
        <p:spPr bwMode="auto">
          <a:xfrm flipV="1">
            <a:off x="5076825" y="57277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52" name="Rectangle 31"/>
          <p:cNvSpPr>
            <a:spLocks noChangeArrowheads="1"/>
          </p:cNvSpPr>
          <p:nvPr/>
        </p:nvSpPr>
        <p:spPr bwMode="auto">
          <a:xfrm flipV="1">
            <a:off x="4924425" y="58039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53" name="Rectangle 31"/>
          <p:cNvSpPr>
            <a:spLocks noChangeArrowheads="1"/>
          </p:cNvSpPr>
          <p:nvPr/>
        </p:nvSpPr>
        <p:spPr bwMode="auto">
          <a:xfrm flipV="1">
            <a:off x="5349875" y="58039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54" name="Rectangle 31"/>
          <p:cNvSpPr>
            <a:spLocks noChangeArrowheads="1"/>
          </p:cNvSpPr>
          <p:nvPr/>
        </p:nvSpPr>
        <p:spPr bwMode="auto">
          <a:xfrm flipV="1">
            <a:off x="5502275" y="58039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55" name="Rectangle 31"/>
          <p:cNvSpPr>
            <a:spLocks noChangeArrowheads="1"/>
          </p:cNvSpPr>
          <p:nvPr/>
        </p:nvSpPr>
        <p:spPr bwMode="auto">
          <a:xfrm flipV="1">
            <a:off x="5426075" y="56515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56" name="AutoShape 65"/>
          <p:cNvSpPr>
            <a:spLocks noChangeArrowheads="1"/>
          </p:cNvSpPr>
          <p:nvPr/>
        </p:nvSpPr>
        <p:spPr bwMode="auto">
          <a:xfrm>
            <a:off x="6292850" y="5029200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00B0F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57" name="AutoShape 93"/>
          <p:cNvSpPr>
            <a:spLocks noChangeArrowheads="1"/>
          </p:cNvSpPr>
          <p:nvPr/>
        </p:nvSpPr>
        <p:spPr bwMode="auto">
          <a:xfrm>
            <a:off x="5791200" y="5029200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58" name="Rectangle 31"/>
          <p:cNvSpPr>
            <a:spLocks noChangeArrowheads="1"/>
          </p:cNvSpPr>
          <p:nvPr/>
        </p:nvSpPr>
        <p:spPr bwMode="auto">
          <a:xfrm flipV="1">
            <a:off x="5838825" y="5159375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59" name="Rectangle 31"/>
          <p:cNvSpPr>
            <a:spLocks noChangeArrowheads="1"/>
          </p:cNvSpPr>
          <p:nvPr/>
        </p:nvSpPr>
        <p:spPr bwMode="auto">
          <a:xfrm flipV="1">
            <a:off x="6067425" y="5235575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60" name="Rectangle 31"/>
          <p:cNvSpPr>
            <a:spLocks noChangeArrowheads="1"/>
          </p:cNvSpPr>
          <p:nvPr/>
        </p:nvSpPr>
        <p:spPr bwMode="auto">
          <a:xfrm flipV="1">
            <a:off x="5915025" y="5311775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61" name="Rectangle 31"/>
          <p:cNvSpPr>
            <a:spLocks noChangeArrowheads="1"/>
          </p:cNvSpPr>
          <p:nvPr/>
        </p:nvSpPr>
        <p:spPr bwMode="auto">
          <a:xfrm flipV="1">
            <a:off x="6340475" y="5311775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62" name="Rectangle 31"/>
          <p:cNvSpPr>
            <a:spLocks noChangeArrowheads="1"/>
          </p:cNvSpPr>
          <p:nvPr/>
        </p:nvSpPr>
        <p:spPr bwMode="auto">
          <a:xfrm flipV="1">
            <a:off x="6492875" y="5311775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63" name="Rectangle 31"/>
          <p:cNvSpPr>
            <a:spLocks noChangeArrowheads="1"/>
          </p:cNvSpPr>
          <p:nvPr/>
        </p:nvSpPr>
        <p:spPr bwMode="auto">
          <a:xfrm flipV="1">
            <a:off x="6416675" y="5159375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64" name="AutoShape 65"/>
          <p:cNvSpPr>
            <a:spLocks noChangeArrowheads="1"/>
          </p:cNvSpPr>
          <p:nvPr/>
        </p:nvSpPr>
        <p:spPr bwMode="auto">
          <a:xfrm>
            <a:off x="6292850" y="5521325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00B0F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65" name="AutoShape 93"/>
          <p:cNvSpPr>
            <a:spLocks noChangeArrowheads="1"/>
          </p:cNvSpPr>
          <p:nvPr/>
        </p:nvSpPr>
        <p:spPr bwMode="auto">
          <a:xfrm>
            <a:off x="5791200" y="5521325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66" name="Rectangle 31"/>
          <p:cNvSpPr>
            <a:spLocks noChangeArrowheads="1"/>
          </p:cNvSpPr>
          <p:nvPr/>
        </p:nvSpPr>
        <p:spPr bwMode="auto">
          <a:xfrm flipV="1">
            <a:off x="5838825" y="56515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67" name="Rectangle 31"/>
          <p:cNvSpPr>
            <a:spLocks noChangeArrowheads="1"/>
          </p:cNvSpPr>
          <p:nvPr/>
        </p:nvSpPr>
        <p:spPr bwMode="auto">
          <a:xfrm flipV="1">
            <a:off x="6067425" y="57277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68" name="Rectangle 31"/>
          <p:cNvSpPr>
            <a:spLocks noChangeArrowheads="1"/>
          </p:cNvSpPr>
          <p:nvPr/>
        </p:nvSpPr>
        <p:spPr bwMode="auto">
          <a:xfrm flipV="1">
            <a:off x="5915025" y="58039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69" name="Rectangle 31"/>
          <p:cNvSpPr>
            <a:spLocks noChangeArrowheads="1"/>
          </p:cNvSpPr>
          <p:nvPr/>
        </p:nvSpPr>
        <p:spPr bwMode="auto">
          <a:xfrm flipV="1">
            <a:off x="6340475" y="58039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70" name="Rectangle 31"/>
          <p:cNvSpPr>
            <a:spLocks noChangeArrowheads="1"/>
          </p:cNvSpPr>
          <p:nvPr/>
        </p:nvSpPr>
        <p:spPr bwMode="auto">
          <a:xfrm flipV="1">
            <a:off x="6492875" y="58039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71" name="Rectangle 31"/>
          <p:cNvSpPr>
            <a:spLocks noChangeArrowheads="1"/>
          </p:cNvSpPr>
          <p:nvPr/>
        </p:nvSpPr>
        <p:spPr bwMode="auto">
          <a:xfrm flipV="1">
            <a:off x="6416675" y="56515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72" name="AutoShape 65"/>
          <p:cNvSpPr>
            <a:spLocks noChangeArrowheads="1"/>
          </p:cNvSpPr>
          <p:nvPr/>
        </p:nvSpPr>
        <p:spPr bwMode="auto">
          <a:xfrm>
            <a:off x="7312025" y="5029200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00B0F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73" name="AutoShape 93"/>
          <p:cNvSpPr>
            <a:spLocks noChangeArrowheads="1"/>
          </p:cNvSpPr>
          <p:nvPr/>
        </p:nvSpPr>
        <p:spPr bwMode="auto">
          <a:xfrm>
            <a:off x="6810375" y="5029200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74" name="Rectangle 31"/>
          <p:cNvSpPr>
            <a:spLocks noChangeArrowheads="1"/>
          </p:cNvSpPr>
          <p:nvPr/>
        </p:nvSpPr>
        <p:spPr bwMode="auto">
          <a:xfrm flipV="1">
            <a:off x="6858000" y="5159375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75" name="Rectangle 31"/>
          <p:cNvSpPr>
            <a:spLocks noChangeArrowheads="1"/>
          </p:cNvSpPr>
          <p:nvPr/>
        </p:nvSpPr>
        <p:spPr bwMode="auto">
          <a:xfrm flipV="1">
            <a:off x="7086600" y="5235575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76" name="Rectangle 31"/>
          <p:cNvSpPr>
            <a:spLocks noChangeArrowheads="1"/>
          </p:cNvSpPr>
          <p:nvPr/>
        </p:nvSpPr>
        <p:spPr bwMode="auto">
          <a:xfrm flipV="1">
            <a:off x="6934200" y="5311775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77" name="Rectangle 31"/>
          <p:cNvSpPr>
            <a:spLocks noChangeArrowheads="1"/>
          </p:cNvSpPr>
          <p:nvPr/>
        </p:nvSpPr>
        <p:spPr bwMode="auto">
          <a:xfrm flipV="1">
            <a:off x="7359650" y="5311775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78" name="Rectangle 31"/>
          <p:cNvSpPr>
            <a:spLocks noChangeArrowheads="1"/>
          </p:cNvSpPr>
          <p:nvPr/>
        </p:nvSpPr>
        <p:spPr bwMode="auto">
          <a:xfrm flipV="1">
            <a:off x="7512050" y="5311775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79" name="Rectangle 31"/>
          <p:cNvSpPr>
            <a:spLocks noChangeArrowheads="1"/>
          </p:cNvSpPr>
          <p:nvPr/>
        </p:nvSpPr>
        <p:spPr bwMode="auto">
          <a:xfrm flipV="1">
            <a:off x="7435850" y="5159375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80" name="AutoShape 65"/>
          <p:cNvSpPr>
            <a:spLocks noChangeArrowheads="1"/>
          </p:cNvSpPr>
          <p:nvPr/>
        </p:nvSpPr>
        <p:spPr bwMode="auto">
          <a:xfrm>
            <a:off x="7312025" y="5521325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00B0F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81" name="AutoShape 93"/>
          <p:cNvSpPr>
            <a:spLocks noChangeArrowheads="1"/>
          </p:cNvSpPr>
          <p:nvPr/>
        </p:nvSpPr>
        <p:spPr bwMode="auto">
          <a:xfrm>
            <a:off x="6810375" y="5521325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82" name="Rectangle 31"/>
          <p:cNvSpPr>
            <a:spLocks noChangeArrowheads="1"/>
          </p:cNvSpPr>
          <p:nvPr/>
        </p:nvSpPr>
        <p:spPr bwMode="auto">
          <a:xfrm flipV="1">
            <a:off x="6858000" y="56515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83" name="Rectangle 31"/>
          <p:cNvSpPr>
            <a:spLocks noChangeArrowheads="1"/>
          </p:cNvSpPr>
          <p:nvPr/>
        </p:nvSpPr>
        <p:spPr bwMode="auto">
          <a:xfrm flipV="1">
            <a:off x="7086600" y="57277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84" name="Rectangle 31"/>
          <p:cNvSpPr>
            <a:spLocks noChangeArrowheads="1"/>
          </p:cNvSpPr>
          <p:nvPr/>
        </p:nvSpPr>
        <p:spPr bwMode="auto">
          <a:xfrm flipV="1">
            <a:off x="6934200" y="58039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85" name="Rectangle 31"/>
          <p:cNvSpPr>
            <a:spLocks noChangeArrowheads="1"/>
          </p:cNvSpPr>
          <p:nvPr/>
        </p:nvSpPr>
        <p:spPr bwMode="auto">
          <a:xfrm flipV="1">
            <a:off x="7359650" y="58039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86" name="Rectangle 31"/>
          <p:cNvSpPr>
            <a:spLocks noChangeArrowheads="1"/>
          </p:cNvSpPr>
          <p:nvPr/>
        </p:nvSpPr>
        <p:spPr bwMode="auto">
          <a:xfrm flipV="1">
            <a:off x="7512050" y="58039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87" name="Rectangle 31"/>
          <p:cNvSpPr>
            <a:spLocks noChangeArrowheads="1"/>
          </p:cNvSpPr>
          <p:nvPr/>
        </p:nvSpPr>
        <p:spPr bwMode="auto">
          <a:xfrm flipV="1">
            <a:off x="7435850" y="5651500"/>
            <a:ext cx="76200" cy="76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88" name="AutoShape 65"/>
          <p:cNvSpPr>
            <a:spLocks noChangeArrowheads="1"/>
          </p:cNvSpPr>
          <p:nvPr/>
        </p:nvSpPr>
        <p:spPr bwMode="auto">
          <a:xfrm>
            <a:off x="8302625" y="5029200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FF5757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89" name="AutoShape 93"/>
          <p:cNvSpPr>
            <a:spLocks noChangeArrowheads="1"/>
          </p:cNvSpPr>
          <p:nvPr/>
        </p:nvSpPr>
        <p:spPr bwMode="auto">
          <a:xfrm>
            <a:off x="7800975" y="5029200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90" name="Rectangle 31"/>
          <p:cNvSpPr>
            <a:spLocks noChangeArrowheads="1"/>
          </p:cNvSpPr>
          <p:nvPr/>
        </p:nvSpPr>
        <p:spPr bwMode="auto">
          <a:xfrm flipV="1">
            <a:off x="7848600" y="5159375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91" name="Rectangle 31"/>
          <p:cNvSpPr>
            <a:spLocks noChangeArrowheads="1"/>
          </p:cNvSpPr>
          <p:nvPr/>
        </p:nvSpPr>
        <p:spPr bwMode="auto">
          <a:xfrm flipV="1">
            <a:off x="8077200" y="5235575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92" name="Rectangle 31"/>
          <p:cNvSpPr>
            <a:spLocks noChangeArrowheads="1"/>
          </p:cNvSpPr>
          <p:nvPr/>
        </p:nvSpPr>
        <p:spPr bwMode="auto">
          <a:xfrm flipV="1">
            <a:off x="7924800" y="5311775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93" name="Rectangle 31"/>
          <p:cNvSpPr>
            <a:spLocks noChangeArrowheads="1"/>
          </p:cNvSpPr>
          <p:nvPr/>
        </p:nvSpPr>
        <p:spPr bwMode="auto">
          <a:xfrm flipV="1">
            <a:off x="8350250" y="5311775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94" name="Rectangle 31"/>
          <p:cNvSpPr>
            <a:spLocks noChangeArrowheads="1"/>
          </p:cNvSpPr>
          <p:nvPr/>
        </p:nvSpPr>
        <p:spPr bwMode="auto">
          <a:xfrm flipV="1">
            <a:off x="8502650" y="5311775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95" name="Rectangle 31"/>
          <p:cNvSpPr>
            <a:spLocks noChangeArrowheads="1"/>
          </p:cNvSpPr>
          <p:nvPr/>
        </p:nvSpPr>
        <p:spPr bwMode="auto">
          <a:xfrm flipV="1">
            <a:off x="8426450" y="5159375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96" name="AutoShape 65"/>
          <p:cNvSpPr>
            <a:spLocks noChangeArrowheads="1"/>
          </p:cNvSpPr>
          <p:nvPr/>
        </p:nvSpPr>
        <p:spPr bwMode="auto">
          <a:xfrm>
            <a:off x="8302625" y="5521325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FF5757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97" name="AutoShape 93"/>
          <p:cNvSpPr>
            <a:spLocks noChangeArrowheads="1"/>
          </p:cNvSpPr>
          <p:nvPr/>
        </p:nvSpPr>
        <p:spPr bwMode="auto">
          <a:xfrm>
            <a:off x="7800975" y="5521325"/>
            <a:ext cx="384175" cy="400050"/>
          </a:xfrm>
          <a:prstGeom prst="can">
            <a:avLst>
              <a:gd name="adj" fmla="val 26033"/>
            </a:avLst>
          </a:prstGeom>
          <a:solidFill>
            <a:srgbClr val="969696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66198" name="Rectangle 31"/>
          <p:cNvSpPr>
            <a:spLocks noChangeArrowheads="1"/>
          </p:cNvSpPr>
          <p:nvPr/>
        </p:nvSpPr>
        <p:spPr bwMode="auto">
          <a:xfrm flipV="1">
            <a:off x="7848600" y="56515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199" name="Rectangle 31"/>
          <p:cNvSpPr>
            <a:spLocks noChangeArrowheads="1"/>
          </p:cNvSpPr>
          <p:nvPr/>
        </p:nvSpPr>
        <p:spPr bwMode="auto">
          <a:xfrm flipV="1">
            <a:off x="8077200" y="57277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200" name="Rectangle 31"/>
          <p:cNvSpPr>
            <a:spLocks noChangeArrowheads="1"/>
          </p:cNvSpPr>
          <p:nvPr/>
        </p:nvSpPr>
        <p:spPr bwMode="auto">
          <a:xfrm flipV="1">
            <a:off x="7924800" y="5803900"/>
            <a:ext cx="76200" cy="76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201" name="Rectangle 31"/>
          <p:cNvSpPr>
            <a:spLocks noChangeArrowheads="1"/>
          </p:cNvSpPr>
          <p:nvPr/>
        </p:nvSpPr>
        <p:spPr bwMode="auto">
          <a:xfrm flipV="1">
            <a:off x="8350250" y="58039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202" name="Rectangle 31"/>
          <p:cNvSpPr>
            <a:spLocks noChangeArrowheads="1"/>
          </p:cNvSpPr>
          <p:nvPr/>
        </p:nvSpPr>
        <p:spPr bwMode="auto">
          <a:xfrm flipV="1">
            <a:off x="8502650" y="58039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203" name="Rectangle 31"/>
          <p:cNvSpPr>
            <a:spLocks noChangeArrowheads="1"/>
          </p:cNvSpPr>
          <p:nvPr/>
        </p:nvSpPr>
        <p:spPr bwMode="auto">
          <a:xfrm flipV="1">
            <a:off x="8426450" y="5651500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 sz="800" b="0"/>
          </a:p>
        </p:txBody>
      </p:sp>
      <p:sp>
        <p:nvSpPr>
          <p:cNvPr id="1966204" name="Text Box 100"/>
          <p:cNvSpPr txBox="1">
            <a:spLocks noChangeArrowheads="1"/>
          </p:cNvSpPr>
          <p:nvPr/>
        </p:nvSpPr>
        <p:spPr bwMode="auto">
          <a:xfrm>
            <a:off x="4648200" y="5943600"/>
            <a:ext cx="762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200" b="0"/>
              <a:t>SSD</a:t>
            </a:r>
          </a:p>
        </p:txBody>
      </p:sp>
      <p:sp>
        <p:nvSpPr>
          <p:cNvPr id="1966205" name="Text Box 100"/>
          <p:cNvSpPr txBox="1">
            <a:spLocks noChangeArrowheads="1"/>
          </p:cNvSpPr>
          <p:nvPr/>
        </p:nvSpPr>
        <p:spPr bwMode="auto">
          <a:xfrm>
            <a:off x="6146800" y="5943600"/>
            <a:ext cx="762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200" b="0"/>
              <a:t>SATA</a:t>
            </a:r>
          </a:p>
        </p:txBody>
      </p:sp>
      <p:sp>
        <p:nvSpPr>
          <p:cNvPr id="1966206" name="Text Box 100"/>
          <p:cNvSpPr txBox="1">
            <a:spLocks noChangeArrowheads="1"/>
          </p:cNvSpPr>
          <p:nvPr/>
        </p:nvSpPr>
        <p:spPr bwMode="auto">
          <a:xfrm>
            <a:off x="8153400" y="5943600"/>
            <a:ext cx="762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200" b="0"/>
              <a:t>FC</a:t>
            </a:r>
          </a:p>
        </p:txBody>
      </p:sp>
      <p:sp>
        <p:nvSpPr>
          <p:cNvPr id="1966207" name="Text Box 100"/>
          <p:cNvSpPr txBox="1">
            <a:spLocks noChangeArrowheads="1"/>
          </p:cNvSpPr>
          <p:nvPr/>
        </p:nvSpPr>
        <p:spPr bwMode="auto">
          <a:xfrm>
            <a:off x="5329238" y="2106613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200" b="0"/>
              <a:t>Example 500GB Virtual Volume</a:t>
            </a:r>
          </a:p>
        </p:txBody>
      </p:sp>
      <p:sp>
        <p:nvSpPr>
          <p:cNvPr id="196620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958263" cy="715963"/>
          </a:xfrm>
        </p:spPr>
        <p:txBody>
          <a:bodyPr/>
          <a:lstStyle/>
          <a:p>
            <a:r>
              <a:rPr lang="en-US" sz="2400"/>
              <a:t>3PAR Adaptive Optimization Architecture</a:t>
            </a:r>
          </a:p>
        </p:txBody>
      </p:sp>
      <p:sp>
        <p:nvSpPr>
          <p:cNvPr id="1966209" name="Rectangle 9"/>
          <p:cNvSpPr>
            <a:spLocks noChangeArrowheads="1"/>
          </p:cNvSpPr>
          <p:nvPr/>
        </p:nvSpPr>
        <p:spPr bwMode="auto">
          <a:xfrm>
            <a:off x="6000750" y="785813"/>
            <a:ext cx="628650" cy="679450"/>
          </a:xfrm>
          <a:prstGeom prst="rect">
            <a:avLst/>
          </a:prstGeom>
          <a:solidFill>
            <a:schemeClr val="tx1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1966210" name="Picture 11" descr="generic_serv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37275" y="836613"/>
            <a:ext cx="3571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66211" name="Rounded Rectangle 130"/>
          <p:cNvSpPr>
            <a:spLocks noChangeArrowheads="1"/>
          </p:cNvSpPr>
          <p:nvPr/>
        </p:nvSpPr>
        <p:spPr bwMode="auto">
          <a:xfrm>
            <a:off x="4800600" y="3124200"/>
            <a:ext cx="2667000" cy="16002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66212" name="Text Box 100"/>
          <p:cNvSpPr txBox="1">
            <a:spLocks noChangeArrowheads="1"/>
          </p:cNvSpPr>
          <p:nvPr/>
        </p:nvSpPr>
        <p:spPr bwMode="auto">
          <a:xfrm rot="-5400000">
            <a:off x="3771900" y="3848100"/>
            <a:ext cx="17145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8000"/>
              </a:buClr>
              <a:buSzPct val="125000"/>
            </a:pPr>
            <a:r>
              <a:rPr lang="en-US" sz="1200" b="0"/>
              <a:t>AO Configuration</a:t>
            </a:r>
          </a:p>
        </p:txBody>
      </p:sp>
      <p:sp>
        <p:nvSpPr>
          <p:cNvPr id="1966213" name="Oval 133"/>
          <p:cNvSpPr>
            <a:spLocks noChangeArrowheads="1"/>
          </p:cNvSpPr>
          <p:nvPr/>
        </p:nvSpPr>
        <p:spPr bwMode="auto">
          <a:xfrm>
            <a:off x="6507163" y="3295650"/>
            <a:ext cx="98425" cy="9842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66214" name="Oval 134"/>
          <p:cNvSpPr>
            <a:spLocks noChangeArrowheads="1"/>
          </p:cNvSpPr>
          <p:nvPr/>
        </p:nvSpPr>
        <p:spPr bwMode="auto">
          <a:xfrm>
            <a:off x="5443538" y="3448050"/>
            <a:ext cx="98425" cy="9842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3PAR Company Confidential   </a:t>
            </a:r>
          </a:p>
          <a:p>
            <a:endParaRPr lang="en-US"/>
          </a:p>
        </p:txBody>
      </p:sp>
      <p:sp>
        <p:nvSpPr>
          <p:cNvPr id="1927170" name="Title 1"/>
          <p:cNvSpPr>
            <a:spLocks noGrp="1"/>
          </p:cNvSpPr>
          <p:nvPr>
            <p:ph type="title" idx="4294967295"/>
          </p:nvPr>
        </p:nvSpPr>
        <p:spPr>
          <a:xfrm>
            <a:off x="0" y="304800"/>
            <a:ext cx="9345613" cy="492125"/>
          </a:xfrm>
        </p:spPr>
        <p:txBody>
          <a:bodyPr/>
          <a:lstStyle/>
          <a:p>
            <a:r>
              <a:rPr lang="en-US"/>
              <a:t>NEW Optimization Approach: Autonomic Storage Tiering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228600" y="990600"/>
            <a:ext cx="5334000" cy="514667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3PAR Adaptive Optimization</a:t>
            </a:r>
          </a:p>
          <a:p>
            <a:pPr lvl="1">
              <a:spcBef>
                <a:spcPct val="0"/>
              </a:spcBef>
            </a:pPr>
            <a:r>
              <a:rPr lang="en-US" sz="2000"/>
              <a:t>Sub-volume, policy-based optimization software leveraging:</a:t>
            </a:r>
            <a:br>
              <a:rPr lang="en-US" sz="2000"/>
            </a:br>
            <a:endParaRPr lang="en-US" sz="2000"/>
          </a:p>
          <a:p>
            <a:pPr lvl="2">
              <a:spcBef>
                <a:spcPct val="0"/>
              </a:spcBef>
            </a:pPr>
            <a:r>
              <a:rPr lang="en-US" sz="2000"/>
              <a:t>Non-disruptive, sub-volume data movement engine</a:t>
            </a:r>
            <a:br>
              <a:rPr lang="en-US" sz="2000"/>
            </a:br>
            <a:endParaRPr lang="en-US" sz="2000"/>
          </a:p>
          <a:p>
            <a:pPr lvl="2">
              <a:spcBef>
                <a:spcPct val="0"/>
              </a:spcBef>
            </a:pPr>
            <a:r>
              <a:rPr lang="en-US" sz="2000"/>
              <a:t>Extensive reporting</a:t>
            </a:r>
            <a:endParaRPr lang="en-US"/>
          </a:p>
          <a:p>
            <a:pPr>
              <a:spcBef>
                <a:spcPct val="0"/>
              </a:spcBef>
            </a:pPr>
            <a:r>
              <a:rPr lang="en-US"/>
              <a:t>3PAR SSD</a:t>
            </a:r>
          </a:p>
          <a:p>
            <a:pPr lvl="1">
              <a:spcBef>
                <a:spcPct val="0"/>
              </a:spcBef>
            </a:pPr>
            <a:r>
              <a:rPr lang="en-US" sz="2000"/>
              <a:t>New class of price/performance SSDs leveraging:</a:t>
            </a:r>
            <a:br>
              <a:rPr lang="en-US" sz="2000"/>
            </a:br>
            <a:endParaRPr lang="en-US" sz="2000"/>
          </a:p>
          <a:p>
            <a:pPr lvl="2">
              <a:spcBef>
                <a:spcPct val="0"/>
              </a:spcBef>
            </a:pPr>
            <a:r>
              <a:rPr lang="en-US" sz="2000"/>
              <a:t>Massively-parallel, clustered system</a:t>
            </a:r>
            <a:br>
              <a:rPr lang="en-US" sz="2000"/>
            </a:br>
            <a:endParaRPr lang="en-US" sz="2000"/>
          </a:p>
          <a:p>
            <a:pPr lvl="2">
              <a:spcBef>
                <a:spcPct val="0"/>
              </a:spcBef>
            </a:pPr>
            <a:r>
              <a:rPr lang="en-US" sz="2000"/>
              <a:t>Wide-striping</a:t>
            </a:r>
          </a:p>
          <a:p>
            <a:pPr>
              <a:spcBef>
                <a:spcPct val="0"/>
              </a:spcBef>
            </a:pPr>
            <a:endParaRPr lang="en-US" sz="2000"/>
          </a:p>
        </p:txBody>
      </p:sp>
      <p:sp>
        <p:nvSpPr>
          <p:cNvPr id="1927172" name="Slide Number Placeholder 3"/>
          <p:cNvSpPr txBox="1">
            <a:spLocks noGrp="1"/>
          </p:cNvSpPr>
          <p:nvPr/>
        </p:nvSpPr>
        <p:spPr bwMode="auto">
          <a:xfrm>
            <a:off x="7245350" y="6365875"/>
            <a:ext cx="18700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b"/>
          <a:lstStyle/>
          <a:p>
            <a:pPr algn="r"/>
            <a:fld id="{D266643D-22B9-400A-9320-63055888F21D}" type="slidenum">
              <a:rPr lang="en-US" altLang="ja-JP" sz="1000">
                <a:solidFill>
                  <a:srgbClr val="120B80"/>
                </a:solidFill>
                <a:ea typeface="SC STKaiti" pitchFamily="2" charset="-122"/>
              </a:rPr>
              <a:pPr algn="r"/>
              <a:t>8</a:t>
            </a:fld>
            <a:endParaRPr lang="en-US" altLang="ja-JP" sz="1000">
              <a:solidFill>
                <a:srgbClr val="120B80"/>
              </a:solidFill>
              <a:ea typeface="SC STKaiti" pitchFamily="2" charset="-122"/>
            </a:endParaRP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5775325" y="1490663"/>
            <a:ext cx="3190875" cy="4594225"/>
            <a:chOff x="5775492" y="1490663"/>
            <a:chExt cx="3190875" cy="4594225"/>
          </a:xfrm>
        </p:grpSpPr>
        <p:grpSp>
          <p:nvGrpSpPr>
            <p:cNvPr id="1927174" name="Group 34"/>
            <p:cNvGrpSpPr>
              <a:grpSpLocks/>
            </p:cNvGrpSpPr>
            <p:nvPr/>
          </p:nvGrpSpPr>
          <p:grpSpPr bwMode="auto">
            <a:xfrm>
              <a:off x="5775492" y="1490663"/>
              <a:ext cx="3190875" cy="4594225"/>
              <a:chOff x="5843588" y="1490663"/>
              <a:chExt cx="3190875" cy="4594225"/>
            </a:xfrm>
          </p:grpSpPr>
          <p:sp>
            <p:nvSpPr>
              <p:cNvPr id="7" name="Rectangle 6"/>
              <p:cNvSpPr/>
              <p:nvPr/>
            </p:nvSpPr>
            <p:spPr bwMode="auto">
              <a:xfrm>
                <a:off x="5843588" y="1490663"/>
                <a:ext cx="3190875" cy="4594225"/>
              </a:xfrm>
              <a:prstGeom prst="rect">
                <a:avLst/>
              </a:prstGeom>
              <a:solidFill>
                <a:schemeClr val="tx2">
                  <a:lumMod val="95000"/>
                </a:schemeClr>
              </a:solidFill>
              <a:ln w="28575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ea typeface="ＭＳ Ｐゴシック" charset="-128"/>
                  <a:cs typeface="ＭＳ Ｐゴシック" charset="-128"/>
                </a:endParaRPr>
              </a:p>
            </p:txBody>
          </p:sp>
          <p:cxnSp>
            <p:nvCxnSpPr>
              <p:cNvPr id="1927176" name="Straight Connector 7"/>
              <p:cNvCxnSpPr>
                <a:cxnSpLocks noChangeShapeType="1"/>
              </p:cNvCxnSpPr>
              <p:nvPr/>
            </p:nvCxnSpPr>
            <p:spPr bwMode="auto">
              <a:xfrm rot="5400000">
                <a:off x="4617244" y="3310731"/>
                <a:ext cx="3095625" cy="11113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</p:cxnSp>
          <p:cxnSp>
            <p:nvCxnSpPr>
              <p:cNvPr id="1927177" name="Straight Connector 9"/>
              <p:cNvCxnSpPr>
                <a:cxnSpLocks noChangeShapeType="1"/>
              </p:cNvCxnSpPr>
              <p:nvPr/>
            </p:nvCxnSpPr>
            <p:spPr bwMode="auto">
              <a:xfrm>
                <a:off x="6159500" y="4864100"/>
                <a:ext cx="2667000" cy="1588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</p:cxnSp>
          <p:sp>
            <p:nvSpPr>
              <p:cNvPr id="1927178" name="TextBox 14"/>
              <p:cNvSpPr txBox="1">
                <a:spLocks noChangeArrowheads="1"/>
              </p:cNvSpPr>
              <p:nvPr/>
            </p:nvSpPr>
            <p:spPr bwMode="auto">
              <a:xfrm>
                <a:off x="6569075" y="4899025"/>
                <a:ext cx="847725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>
                    <a:solidFill>
                      <a:schemeClr val="bg2"/>
                    </a:solidFill>
                    <a:ea typeface="ＭＳ Ｐゴシック" charset="-128"/>
                  </a:rPr>
                  <a:t>96 TBs</a:t>
                </a:r>
              </a:p>
            </p:txBody>
          </p:sp>
          <p:sp>
            <p:nvSpPr>
              <p:cNvPr id="1927179" name="TextBox 15"/>
              <p:cNvSpPr txBox="1">
                <a:spLocks noChangeArrowheads="1"/>
              </p:cNvSpPr>
              <p:nvPr/>
            </p:nvSpPr>
            <p:spPr bwMode="auto">
              <a:xfrm rot="-5400000">
                <a:off x="5593557" y="3493294"/>
                <a:ext cx="846137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>
                    <a:solidFill>
                      <a:schemeClr val="bg2"/>
                    </a:solidFill>
                    <a:ea typeface="ＭＳ Ｐゴシック" charset="-128"/>
                  </a:rPr>
                  <a:t>Cost ($)</a:t>
                </a: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7698316" y="3264196"/>
                <a:ext cx="959555" cy="1601314"/>
              </a:xfrm>
              <a:prstGeom prst="rect">
                <a:avLst/>
              </a:prstGeom>
              <a:solidFill>
                <a:srgbClr val="669900"/>
              </a:solidFill>
              <a:ln w="285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7692670" y="3051542"/>
                <a:ext cx="965201" cy="224859"/>
              </a:xfrm>
              <a:prstGeom prst="rect">
                <a:avLst/>
              </a:prstGeom>
              <a:solidFill>
                <a:srgbClr val="660066"/>
              </a:solidFill>
              <a:ln w="285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927186" name="TextBox 18"/>
              <p:cNvSpPr txBox="1">
                <a:spLocks noChangeArrowheads="1"/>
              </p:cNvSpPr>
              <p:nvPr/>
            </p:nvSpPr>
            <p:spPr bwMode="auto">
              <a:xfrm>
                <a:off x="7827963" y="4894263"/>
                <a:ext cx="846137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>
                    <a:solidFill>
                      <a:schemeClr val="bg2"/>
                    </a:solidFill>
                    <a:ea typeface="ＭＳ Ｐゴシック" charset="-128"/>
                  </a:rPr>
                  <a:t>97 TBs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 bwMode="auto">
              <a:xfrm>
                <a:off x="6411913" y="3290888"/>
                <a:ext cx="1150938" cy="43021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100" dirty="0">
                    <a:solidFill>
                      <a:schemeClr val="bg2">
                        <a:lumMod val="75000"/>
                      </a:schemeClr>
                    </a:solidFill>
                    <a:ea typeface="ＭＳ Ｐゴシック" charset="-128"/>
                    <a:cs typeface="ＭＳ Ｐゴシック" charset="-128"/>
                  </a:rPr>
                  <a:t>320 x 300GB </a:t>
                </a:r>
                <a:r>
                  <a:rPr lang="en-US" sz="1050" dirty="0">
                    <a:solidFill>
                      <a:schemeClr val="bg2">
                        <a:lumMod val="75000"/>
                      </a:schemeClr>
                    </a:solidFill>
                    <a:ea typeface="ＭＳ Ｐゴシック" charset="-128"/>
                    <a:cs typeface="ＭＳ Ｐゴシック" charset="-128"/>
                  </a:rPr>
                  <a:t>15K</a:t>
                </a:r>
                <a:r>
                  <a:rPr lang="en-US" sz="1100" dirty="0">
                    <a:solidFill>
                      <a:schemeClr val="bg2">
                        <a:lumMod val="75000"/>
                      </a:schemeClr>
                    </a:solidFill>
                    <a:ea typeface="ＭＳ Ｐゴシック" charset="-128"/>
                    <a:cs typeface="ＭＳ Ｐゴシック" charset="-128"/>
                  </a:rPr>
                  <a:t> FC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 bwMode="auto">
              <a:xfrm>
                <a:off x="7594601" y="3763963"/>
                <a:ext cx="1123950" cy="57785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050" dirty="0">
                    <a:ea typeface="ＭＳ Ｐゴシック" charset="-128"/>
                    <a:cs typeface="ＭＳ Ｐゴシック" charset="-128"/>
                  </a:rPr>
                  <a:t>96 x 1TB SATA</a:t>
                </a:r>
                <a:br>
                  <a:rPr lang="en-US" sz="1050" dirty="0">
                    <a:ea typeface="ＭＳ Ｐゴシック" charset="-128"/>
                    <a:cs typeface="ＭＳ Ｐゴシック" charset="-128"/>
                  </a:rPr>
                </a:br>
                <a:r>
                  <a:rPr lang="en-US" sz="1050" dirty="0">
                    <a:solidFill>
                      <a:srgbClr val="FFC000"/>
                    </a:solidFill>
                    <a:ea typeface="ＭＳ Ｐゴシック" charset="-128"/>
                    <a:cs typeface="ＭＳ Ｐゴシック" charset="-128"/>
                  </a:rPr>
                  <a:t>with AO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 bwMode="auto">
              <a:xfrm>
                <a:off x="7609369" y="3033078"/>
                <a:ext cx="1219192" cy="261610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050" dirty="0">
                    <a:ea typeface="ＭＳ Ｐゴシック" charset="-128"/>
                    <a:cs typeface="ＭＳ Ｐゴシック" charset="-128"/>
                  </a:rPr>
                  <a:t>24 x 50GB SSD</a:t>
                </a:r>
              </a:p>
            </p:txBody>
          </p:sp>
          <p:sp>
            <p:nvSpPr>
              <p:cNvPr id="1927192" name="TextBox 23"/>
              <p:cNvSpPr txBox="1">
                <a:spLocks noChangeArrowheads="1"/>
              </p:cNvSpPr>
              <p:nvPr/>
            </p:nvSpPr>
            <p:spPr bwMode="auto">
              <a:xfrm>
                <a:off x="5908675" y="5243513"/>
                <a:ext cx="717550" cy="277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>
                    <a:solidFill>
                      <a:schemeClr val="bg2"/>
                    </a:solidFill>
                    <a:ea typeface="ＭＳ Ｐゴシック" charset="-128"/>
                  </a:rPr>
                  <a:t>IOPS</a:t>
                </a:r>
              </a:p>
            </p:txBody>
          </p:sp>
          <p:sp>
            <p:nvSpPr>
              <p:cNvPr id="1927193" name="TextBox 24"/>
              <p:cNvSpPr txBox="1">
                <a:spLocks noChangeArrowheads="1"/>
              </p:cNvSpPr>
              <p:nvPr/>
            </p:nvSpPr>
            <p:spPr bwMode="auto">
              <a:xfrm>
                <a:off x="5915025" y="5554663"/>
                <a:ext cx="715963" cy="276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>
                    <a:solidFill>
                      <a:schemeClr val="bg2"/>
                    </a:solidFill>
                    <a:ea typeface="ＭＳ Ｐゴシック" charset="-128"/>
                  </a:rPr>
                  <a:t>$/IOPS</a:t>
                </a:r>
              </a:p>
            </p:txBody>
          </p:sp>
          <p:sp>
            <p:nvSpPr>
              <p:cNvPr id="1927194" name="TextBox 25"/>
              <p:cNvSpPr txBox="1">
                <a:spLocks noChangeArrowheads="1"/>
              </p:cNvSpPr>
              <p:nvPr/>
            </p:nvSpPr>
            <p:spPr bwMode="auto">
              <a:xfrm>
                <a:off x="5915025" y="5757863"/>
                <a:ext cx="715963" cy="276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>
                    <a:solidFill>
                      <a:schemeClr val="bg2"/>
                    </a:solidFill>
                    <a:ea typeface="ＭＳ Ｐゴシック" charset="-128"/>
                  </a:rPr>
                  <a:t>$/GB</a:t>
                </a:r>
              </a:p>
            </p:txBody>
          </p:sp>
          <p:sp>
            <p:nvSpPr>
              <p:cNvPr id="1927195" name="TextBox 26"/>
              <p:cNvSpPr txBox="1">
                <a:spLocks noChangeArrowheads="1"/>
              </p:cNvSpPr>
              <p:nvPr/>
            </p:nvSpPr>
            <p:spPr bwMode="auto">
              <a:xfrm>
                <a:off x="6692900" y="5249863"/>
                <a:ext cx="790575" cy="276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 b="0">
                    <a:solidFill>
                      <a:schemeClr val="bg2"/>
                    </a:solidFill>
                    <a:ea typeface="ＭＳ Ｐゴシック" charset="-128"/>
                  </a:rPr>
                  <a:t>64,000</a:t>
                </a:r>
              </a:p>
            </p:txBody>
          </p:sp>
          <p:sp>
            <p:nvSpPr>
              <p:cNvPr id="1927196" name="TextBox 28"/>
              <p:cNvSpPr txBox="1">
                <a:spLocks noChangeArrowheads="1"/>
              </p:cNvSpPr>
              <p:nvPr/>
            </p:nvSpPr>
            <p:spPr bwMode="auto">
              <a:xfrm>
                <a:off x="7816850" y="5243513"/>
                <a:ext cx="790575" cy="277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 b="0">
                    <a:solidFill>
                      <a:schemeClr val="bg2"/>
                    </a:solidFill>
                    <a:ea typeface="ＭＳ Ｐゴシック" charset="-128"/>
                  </a:rPr>
                  <a:t>64,000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 bwMode="auto">
              <a:xfrm>
                <a:off x="6721476" y="5526088"/>
                <a:ext cx="790575" cy="27622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2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  <a:ea typeface="ＭＳ Ｐゴシック" charset="-128"/>
                    <a:cs typeface="ＭＳ Ｐゴシック" charset="-128"/>
                  </a:rPr>
                  <a:t>$10.59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 bwMode="auto">
              <a:xfrm>
                <a:off x="7823201" y="5519738"/>
                <a:ext cx="788987" cy="27781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2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  <a:ea typeface="ＭＳ Ｐゴシック" charset="-128"/>
                    <a:cs typeface="ＭＳ Ｐゴシック" charset="-128"/>
                  </a:rPr>
                  <a:t>$7.27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 bwMode="auto">
              <a:xfrm>
                <a:off x="6692901" y="5746750"/>
                <a:ext cx="790575" cy="27622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2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  <a:ea typeface="ＭＳ Ｐゴシック" charset="-128"/>
                    <a:cs typeface="ＭＳ Ｐゴシック" charset="-128"/>
                  </a:rPr>
                  <a:t>   $7.06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 bwMode="auto">
              <a:xfrm>
                <a:off x="7816851" y="5740400"/>
                <a:ext cx="790575" cy="27622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2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  <a:ea typeface="ＭＳ Ｐゴシック" charset="-128"/>
                    <a:cs typeface="ＭＳ Ｐゴシック" charset="-128"/>
                  </a:rPr>
                  <a:t>$4.78</a:t>
                </a:r>
              </a:p>
            </p:txBody>
          </p:sp>
          <p:sp>
            <p:nvSpPr>
              <p:cNvPr id="1927201" name="Oval 33"/>
              <p:cNvSpPr>
                <a:spLocks noChangeArrowheads="1"/>
              </p:cNvSpPr>
              <p:nvPr/>
            </p:nvSpPr>
            <p:spPr bwMode="auto">
              <a:xfrm>
                <a:off x="6557963" y="5486400"/>
                <a:ext cx="2166937" cy="587375"/>
              </a:xfrm>
              <a:prstGeom prst="ellipse">
                <a:avLst/>
              </a:prstGeom>
              <a:noFill/>
              <a:ln w="28575">
                <a:solidFill>
                  <a:srgbClr val="FF9933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>
                  <a:ea typeface="ＭＳ Ｐゴシック" charset="-128"/>
                </a:endParaRPr>
              </a:p>
            </p:txBody>
          </p:sp>
          <p:sp>
            <p:nvSpPr>
              <p:cNvPr id="1927202" name="Text Box 75"/>
              <p:cNvSpPr txBox="1">
                <a:spLocks noChangeArrowheads="1"/>
              </p:cNvSpPr>
              <p:nvPr/>
            </p:nvSpPr>
            <p:spPr bwMode="auto">
              <a:xfrm>
                <a:off x="7334375" y="2437474"/>
                <a:ext cx="1625600" cy="5355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>
                    <a:solidFill>
                      <a:schemeClr val="bg1"/>
                    </a:solidFill>
                    <a:ea typeface="ＭＳ Ｐゴシック" charset="-128"/>
                  </a:rPr>
                  <a:t>Save ~30% on</a:t>
                </a:r>
                <a:br>
                  <a:rPr lang="en-US" sz="1200">
                    <a:solidFill>
                      <a:schemeClr val="bg1"/>
                    </a:solidFill>
                    <a:ea typeface="ＭＳ Ｐゴシック" charset="-128"/>
                  </a:rPr>
                </a:br>
                <a:r>
                  <a:rPr lang="en-US" sz="1200">
                    <a:solidFill>
                      <a:schemeClr val="bg1"/>
                    </a:solidFill>
                    <a:ea typeface="ＭＳ Ｐゴシック" charset="-128"/>
                  </a:rPr>
                  <a:t>$/IOPS </a:t>
                </a:r>
                <a:r>
                  <a:rPr lang="en-US" sz="1200" u="sng">
                    <a:solidFill>
                      <a:schemeClr val="bg1"/>
                    </a:solidFill>
                    <a:ea typeface="ＭＳ Ｐゴシック" charset="-128"/>
                  </a:rPr>
                  <a:t>and</a:t>
                </a:r>
                <a:r>
                  <a:rPr lang="en-US" sz="1200">
                    <a:solidFill>
                      <a:schemeClr val="bg1"/>
                    </a:solidFill>
                    <a:ea typeface="ＭＳ Ｐゴシック" charset="-128"/>
                  </a:rPr>
                  <a:t> $/GB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 bwMode="auto">
              <a:xfrm>
                <a:off x="6401181" y="2111022"/>
                <a:ext cx="1071358" cy="2753807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 w="285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 bwMode="auto">
              <a:xfrm>
                <a:off x="6362701" y="3403600"/>
                <a:ext cx="1122362" cy="41592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050" dirty="0">
                    <a:ea typeface="ＭＳ Ｐゴシック" charset="-128"/>
                    <a:cs typeface="ＭＳ Ｐゴシック" charset="-128"/>
                  </a:rPr>
                  <a:t>320 x 300GB 15K FC</a:t>
                </a:r>
              </a:p>
            </p:txBody>
          </p:sp>
          <p:sp>
            <p:nvSpPr>
              <p:cNvPr id="32" name="Text Box 75"/>
              <p:cNvSpPr txBox="1">
                <a:spLocks noChangeArrowheads="1"/>
              </p:cNvSpPr>
              <p:nvPr/>
            </p:nvSpPr>
            <p:spPr bwMode="auto">
              <a:xfrm>
                <a:off x="6357938" y="1522413"/>
                <a:ext cx="1111250" cy="53657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en-US" sz="1200" dirty="0">
                    <a:solidFill>
                      <a:schemeClr val="bg1"/>
                    </a:solidFill>
                  </a:rPr>
                  <a:t>FC-Only Array</a:t>
                </a:r>
              </a:p>
            </p:txBody>
          </p:sp>
          <p:sp>
            <p:nvSpPr>
              <p:cNvPr id="33" name="Text Box 75"/>
              <p:cNvSpPr txBox="1">
                <a:spLocks noChangeArrowheads="1"/>
              </p:cNvSpPr>
              <p:nvPr/>
            </p:nvSpPr>
            <p:spPr bwMode="auto">
              <a:xfrm>
                <a:off x="7521576" y="1528763"/>
                <a:ext cx="1412875" cy="757237"/>
              </a:xfrm>
              <a:prstGeom prst="rect">
                <a:avLst/>
              </a:prstGeom>
              <a:solidFill>
                <a:srgbClr val="FF9933"/>
              </a:solidFill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marL="171450" indent="-171450" algn="ctr">
                  <a:lnSpc>
                    <a:spcPct val="120000"/>
                  </a:lnSpc>
                  <a:defRPr/>
                </a:pPr>
                <a:r>
                  <a:rPr lang="en-US" sz="1200" dirty="0">
                    <a:solidFill>
                      <a:schemeClr val="bg1"/>
                    </a:solidFill>
                  </a:rPr>
                  <a:t>SSD/SATA Array</a:t>
                </a:r>
              </a:p>
              <a:p>
                <a:pPr marL="171450" indent="-171450" algn="ctr">
                  <a:lnSpc>
                    <a:spcPct val="120000"/>
                  </a:lnSpc>
                  <a:defRPr/>
                </a:pPr>
                <a:r>
                  <a:rPr lang="en-US" sz="1200" dirty="0">
                    <a:solidFill>
                      <a:schemeClr val="bg1"/>
                    </a:solidFill>
                  </a:rPr>
                  <a:t>+ Adaptive Optimization</a:t>
                </a:r>
              </a:p>
            </p:txBody>
          </p:sp>
        </p:grpSp>
        <p:sp>
          <p:nvSpPr>
            <p:cNvPr id="1927209" name="Down Arrow 33"/>
            <p:cNvSpPr>
              <a:spLocks noChangeArrowheads="1"/>
            </p:cNvSpPr>
            <p:nvPr/>
          </p:nvSpPr>
          <p:spPr bwMode="auto">
            <a:xfrm>
              <a:off x="7878727" y="2424591"/>
              <a:ext cx="628650" cy="581025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9933">
                <a:alpha val="50195"/>
              </a:srgbClr>
            </a:solidFill>
            <a:ln w="285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ea typeface="ＭＳ Ｐゴシック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3PAR Company Confidential   </a:t>
            </a:r>
          </a:p>
          <a:p>
            <a:endParaRPr lang="en-US"/>
          </a:p>
        </p:txBody>
      </p:sp>
      <p:sp>
        <p:nvSpPr>
          <p:cNvPr id="1961986" name="Title 1"/>
          <p:cNvSpPr>
            <a:spLocks noGrp="1"/>
          </p:cNvSpPr>
          <p:nvPr>
            <p:ph type="title" idx="4294967295"/>
          </p:nvPr>
        </p:nvSpPr>
        <p:spPr>
          <a:xfrm>
            <a:off x="90488" y="152400"/>
            <a:ext cx="9053512" cy="715963"/>
          </a:xfrm>
        </p:spPr>
        <p:txBody>
          <a:bodyPr/>
          <a:lstStyle/>
          <a:p>
            <a:r>
              <a:rPr lang="en-US" sz="2800"/>
              <a:t>A New Optimization Strategy Needed For SSDs</a:t>
            </a:r>
          </a:p>
        </p:txBody>
      </p:sp>
      <p:sp>
        <p:nvSpPr>
          <p:cNvPr id="1961987" name="Content Placeholder 2"/>
          <p:cNvSpPr>
            <a:spLocks noGrp="1"/>
          </p:cNvSpPr>
          <p:nvPr>
            <p:ph idx="4294967295"/>
          </p:nvPr>
        </p:nvSpPr>
        <p:spPr>
          <a:xfrm>
            <a:off x="61913" y="1511300"/>
            <a:ext cx="4973637" cy="4999038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800"/>
              <a:t>Price decline in Flash has enabled Solid State Disk (SSD) as a viable storage tier</a:t>
            </a:r>
          </a:p>
          <a:p>
            <a:pPr lvl="1">
              <a:spcBef>
                <a:spcPct val="0"/>
              </a:spcBef>
            </a:pPr>
            <a:r>
              <a:rPr lang="en-US" sz="1600"/>
              <a:t>Cost per IOPS is now better than spinning media</a:t>
            </a:r>
          </a:p>
          <a:p>
            <a:pPr>
              <a:spcBef>
                <a:spcPct val="0"/>
              </a:spcBef>
            </a:pPr>
            <a:endParaRPr lang="en-US" sz="1200"/>
          </a:p>
          <a:p>
            <a:pPr>
              <a:spcBef>
                <a:spcPct val="0"/>
              </a:spcBef>
            </a:pPr>
            <a:r>
              <a:rPr lang="en-US" sz="1800"/>
              <a:t>Challenge: How to leverage SSD to raise service levels, not cost?</a:t>
            </a:r>
          </a:p>
          <a:p>
            <a:pPr lvl="1">
              <a:spcBef>
                <a:spcPct val="0"/>
              </a:spcBef>
            </a:pPr>
            <a:r>
              <a:rPr lang="en-US" sz="1600"/>
              <a:t>Cost per GB remains at &gt;10X FC drives</a:t>
            </a:r>
          </a:p>
          <a:p>
            <a:pPr lvl="1">
              <a:spcBef>
                <a:spcPct val="0"/>
              </a:spcBef>
            </a:pPr>
            <a:r>
              <a:rPr lang="en-US" sz="1600"/>
              <a:t>Wasteful to move entire volume when only a portion is needed to move</a:t>
            </a:r>
          </a:p>
          <a:p>
            <a:pPr lvl="1">
              <a:spcBef>
                <a:spcPct val="0"/>
              </a:spcBef>
            </a:pPr>
            <a:endParaRPr lang="en-US" sz="1200"/>
          </a:p>
          <a:p>
            <a:r>
              <a:rPr lang="en-US" sz="1800"/>
              <a:t>Users want autonomic cost/performance optimization</a:t>
            </a:r>
          </a:p>
          <a:p>
            <a:pPr lvl="1"/>
            <a:r>
              <a:rPr lang="en-US" sz="1600"/>
              <a:t>Move infrequently accessed data to lower tier</a:t>
            </a:r>
          </a:p>
          <a:p>
            <a:pPr lvl="1"/>
            <a:r>
              <a:rPr lang="en-US" sz="1600"/>
              <a:t>Move frequently accessed data to higher tier</a:t>
            </a:r>
          </a:p>
          <a:p>
            <a:pPr lvl="1"/>
            <a:r>
              <a:rPr lang="en-US" sz="1600"/>
              <a:t>Minimal performance impact during moves</a:t>
            </a:r>
          </a:p>
          <a:p>
            <a:pPr>
              <a:spcBef>
                <a:spcPct val="0"/>
              </a:spcBef>
            </a:pPr>
            <a:endParaRPr lang="en-US" sz="1600"/>
          </a:p>
          <a:p>
            <a:pPr>
              <a:spcBef>
                <a:spcPct val="0"/>
              </a:spcBef>
            </a:pPr>
            <a:endParaRPr lang="en-US" sz="1800"/>
          </a:p>
          <a:p>
            <a:pPr>
              <a:spcBef>
                <a:spcPct val="0"/>
              </a:spcBef>
            </a:pPr>
            <a:endParaRPr lang="en-US" sz="1800"/>
          </a:p>
        </p:txBody>
      </p:sp>
      <p:sp>
        <p:nvSpPr>
          <p:cNvPr id="1961988" name="Slide Number Placeholder 3"/>
          <p:cNvSpPr txBox="1">
            <a:spLocks noGrp="1"/>
          </p:cNvSpPr>
          <p:nvPr/>
        </p:nvSpPr>
        <p:spPr bwMode="auto">
          <a:xfrm>
            <a:off x="7245350" y="6365875"/>
            <a:ext cx="18700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b"/>
          <a:lstStyle/>
          <a:p>
            <a:pPr algn="r"/>
            <a:fld id="{1812CB23-1104-4996-8BCB-34816DE80D31}" type="slidenum">
              <a:rPr lang="en-US" altLang="ja-JP" sz="1000">
                <a:solidFill>
                  <a:srgbClr val="120B80"/>
                </a:solidFill>
                <a:ea typeface="SC STKaiti" pitchFamily="2" charset="-122"/>
              </a:rPr>
              <a:pPr algn="r"/>
              <a:t>9</a:t>
            </a:fld>
            <a:endParaRPr lang="en-US" altLang="ja-JP" sz="1000">
              <a:solidFill>
                <a:srgbClr val="120B80"/>
              </a:solidFill>
              <a:ea typeface="SC STKaiti" pitchFamily="2" charset="-122"/>
            </a:endParaRPr>
          </a:p>
        </p:txBody>
      </p:sp>
      <p:cxnSp>
        <p:nvCxnSpPr>
          <p:cNvPr id="1961989" name="Straight Connector 13"/>
          <p:cNvCxnSpPr>
            <a:cxnSpLocks noChangeShapeType="1"/>
          </p:cNvCxnSpPr>
          <p:nvPr/>
        </p:nvCxnSpPr>
        <p:spPr bwMode="auto">
          <a:xfrm>
            <a:off x="5270500" y="3898900"/>
            <a:ext cx="3454400" cy="1588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</p:spPr>
      </p:cxnSp>
      <p:pic>
        <p:nvPicPr>
          <p:cNvPr id="1961990" name="Picture 18" descr="tier1_withoutB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7488" y="1866900"/>
            <a:ext cx="1976437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61991" name="TextBox 21"/>
          <p:cNvSpPr txBox="1">
            <a:spLocks noChangeArrowheads="1"/>
          </p:cNvSpPr>
          <p:nvPr/>
        </p:nvSpPr>
        <p:spPr bwMode="auto">
          <a:xfrm>
            <a:off x="7467600" y="2362200"/>
            <a:ext cx="1536700" cy="1016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0">
                <a:ea typeface="ＭＳ Ｐゴシック" charset="-128"/>
              </a:rPr>
              <a:t>Hard to justify except for the </a:t>
            </a:r>
            <a:r>
              <a:rPr lang="en-US" sz="1200" b="0" i="1">
                <a:ea typeface="ＭＳ Ｐゴシック" charset="-128"/>
              </a:rPr>
              <a:t>select few </a:t>
            </a:r>
            <a:r>
              <a:rPr lang="en-US" sz="1200" b="0">
                <a:ea typeface="ＭＳ Ｐゴシック" charset="-128"/>
              </a:rPr>
              <a:t>apps with most stringent performance needs </a:t>
            </a:r>
            <a:endParaRPr lang="en-US" sz="1100" b="0">
              <a:ea typeface="ＭＳ Ｐゴシック" charset="-128"/>
            </a:endParaRPr>
          </a:p>
        </p:txBody>
      </p:sp>
      <p:sp>
        <p:nvSpPr>
          <p:cNvPr id="1961992" name="TextBox 30"/>
          <p:cNvSpPr txBox="1">
            <a:spLocks noChangeArrowheads="1"/>
          </p:cNvSpPr>
          <p:nvPr/>
        </p:nvSpPr>
        <p:spPr bwMode="auto">
          <a:xfrm>
            <a:off x="5540375" y="5708650"/>
            <a:ext cx="1854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ea typeface="ＭＳ Ｐゴシック" charset="-128"/>
              </a:rPr>
              <a:t>Multi-Tiered Volume</a:t>
            </a:r>
          </a:p>
        </p:txBody>
      </p:sp>
      <p:pic>
        <p:nvPicPr>
          <p:cNvPr id="1961993" name="Picture 21" descr="subvolum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0825" y="3990975"/>
            <a:ext cx="20193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61994" name="TextBox 25"/>
          <p:cNvSpPr txBox="1">
            <a:spLocks noChangeArrowheads="1"/>
          </p:cNvSpPr>
          <p:nvPr/>
        </p:nvSpPr>
        <p:spPr bwMode="auto">
          <a:xfrm>
            <a:off x="7467600" y="4495800"/>
            <a:ext cx="1536700" cy="1016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0">
                <a:ea typeface="ＭＳ Ｐゴシック" charset="-128"/>
              </a:rPr>
              <a:t>Optimized approach for leveraging SSD to raise service levels </a:t>
            </a:r>
            <a:r>
              <a:rPr lang="en-US" sz="1200" b="0" i="1">
                <a:ea typeface="ＭＳ Ｐゴシック" charset="-128"/>
              </a:rPr>
              <a:t>across most </a:t>
            </a:r>
            <a:r>
              <a:rPr lang="en-US" sz="1200" b="0">
                <a:ea typeface="ＭＳ Ｐゴシック" charset="-128"/>
              </a:rPr>
              <a:t>apps</a:t>
            </a:r>
            <a:endParaRPr lang="en-US" sz="1100" b="0">
              <a:ea typeface="ＭＳ Ｐゴシック" charset="-128"/>
            </a:endParaRPr>
          </a:p>
        </p:txBody>
      </p:sp>
      <p:sp>
        <p:nvSpPr>
          <p:cNvPr id="1961995" name="TextBox 31"/>
          <p:cNvSpPr txBox="1">
            <a:spLocks noChangeArrowheads="1"/>
          </p:cNvSpPr>
          <p:nvPr/>
        </p:nvSpPr>
        <p:spPr bwMode="auto">
          <a:xfrm>
            <a:off x="5464175" y="3530600"/>
            <a:ext cx="1854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ea typeface="ＭＳ Ｐゴシック" charset="-128"/>
              </a:rPr>
              <a:t>Non-Tiered Volume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Try again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6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must answer the question before continuing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26&amp;quot;/&amp;gt;&amp;lt;Answer FontName=&amp;quot;Arial&amp;quot; IsBold=&amp;quot;1&amp;quot; IsItalic=&amp;quot;0&amp;quot; IsUnderline=&amp;quot;0&amp;quot; FontSize=&amp;quot;26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004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1&quot;/&gt;&lt;property id=&quot;10029&quot; value=&quot;2&quot;/&gt;&lt;property id=&quot;10072&quot; value=&quot;Quiz10004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0&quot;/&gt;&lt;object type=&quot;10062&quot; unique_id=&quot;10006&quot;&gt;&lt;object type=&quot;10050&quot; unique_id=&quot;10007&quot;&gt;&lt;property id=&quot;10020&quot; value=&quot;2&quot;/&gt;&lt;property id=&quot;10191&quot; value=&quot;-1&quot;/&gt;&lt;/object&gt;&lt;object type=&quot;10051&quot; unique_id=&quot;10008&quot;&gt;&lt;property id=&quot;10020&quot; value=&quot;2&quot;/&gt;&lt;property id=&quot;10191&quot; value=&quot;-1&quot;/&gt;&lt;/object&gt;&lt;/object&gt;&lt;object type=&quot;10061&quot; unique_id=&quot;20000&quot;/&gt;&lt;/object&gt;&lt;/object&gt;&lt;/object&gt;"/>
  <p:tag name="MMPROD_NEXTUNIQUEID" val="10010"/>
  <p:tag name="MMPROD_UIDATA" val="&lt;database version=&quot;7.0&quot;&gt;&lt;object type=&quot;1&quot; unique_id=&quot;10001&quot;&gt;&lt;property id=&quot;20180&quot; value=&quot;1&quot;/&gt;&lt;property id=&quot;20181&quot; value=&quot;1&quot;/&gt;&lt;property id=&quot;20193&quot; value=&quot;-1&quot;/&gt;&lt;object type=&quot;8&quot; unique_id=&quot;10002&quot;&gt;&lt;/object&gt;&lt;object type=&quot;4&quot; unique_id=&quot;10004&quot;&gt;&lt;/object&gt;&lt;object type=&quot;2&quot; unique_id=&quot;10005&quot;&gt;&lt;object type=&quot;3&quot; unique_id=&quot;10006&quot;&gt;&lt;property id=&quot;20148&quot; value=&quot;5&quot;/&gt;&lt;property id=&quot;20300&quot; value=&quot;Slide 1 - &amp;quot;3PAR Customer Training:&amp;#x0D;&amp;#x0A; &amp;#x0D;&amp;#x0A;&amp;amp;#x09;&amp;amp;#x09;Adaptive Optimization (AO)&amp;quot;&quot;/&gt;&lt;property id=&quot;20303&quot; value=&quot;-1&quot;/&gt;&lt;property id=&quot;20307&quot; value=&quot;320&quot;/&gt;&lt;/object&gt;&lt;object type=&quot;3&quot; unique_id=&quot;10022&quot;&gt;&lt;property id=&quot;20148&quot; value=&quot;5&quot;/&gt;&lt;property id=&quot;20300&quot; value=&quot;Slide 3 - &amp;quot;      Adaptive Optimization (AO)&amp;quot;&quot;/&gt;&lt;property id=&quot;20303&quot; value=&quot;-1&quot;/&gt;&lt;property id=&quot;20307&quot; value=&quot;346&quot;/&gt;&lt;/object&gt;&lt;object type=&quot;3&quot; unique_id=&quot;10101&quot;&gt;&lt;property id=&quot;20148&quot; value=&quot;5&quot;/&gt;&lt;property id=&quot;20300&quot; value=&quot;Slide 22 - &amp;quot;Thank You&amp;quot;&quot;/&gt;&lt;property id=&quot;20303&quot; value=&quot;-1&quot;/&gt;&lt;property id=&quot;20307&quot; value=&quot;461&quot;/&gt;&lt;/object&gt;&lt;object type=&quot;3&quot; unique_id=&quot;21479&quot;&gt;&lt;property id=&quot;20148&quot; value=&quot;5&quot;/&gt;&lt;property id=&quot;20300&quot; value=&quot;Slide 2 - &amp;quot;    Course Objectives&amp;quot;&quot;/&gt;&lt;property id=&quot;20307&quot; value=&quot;491&quot;/&gt;&lt;/object&gt;&lt;object type=&quot;3&quot; unique_id=&quot;21909&quot;&gt;&lt;property id=&quot;20148&quot; value=&quot;5&quot;/&gt;&lt;property id=&quot;20300&quot; value=&quot;Slide 4 - &amp;quot;System Reporter 2.7 Has AO Capability&amp;quot;&quot;/&gt;&lt;property id=&quot;20307&quot; value=&quot;492&quot;/&gt;&lt;/object&gt;&lt;object type=&quot;3&quot; unique_id=&quot;21911&quot;&gt;&lt;property id=&quot;20148&quot; value=&quot;5&quot;/&gt;&lt;property id=&quot;20300&quot; value=&quot;Slide 5 - &amp;quot;System Reporter 2.7 – New Features&amp;quot;&quot;/&gt;&lt;property id=&quot;20307&quot; value=&quot;494&quot;/&gt;&lt;/object&gt;&lt;object type=&quot;3&quot; unique_id=&quot;21913&quot;&gt;&lt;property id=&quot;20148&quot; value=&quot;5&quot;/&gt;&lt;property id=&quot;20300&quot; value=&quot;Slide 8 - &amp;quot;NEW Optimization Approach: Autonomic Storage Tiering&amp;quot;&quot;/&gt;&lt;property id=&quot;20307&quot; value=&quot;496&quot;/&gt;&lt;/object&gt;&lt;object type=&quot;3&quot; unique_id=&quot;21914&quot;&gt;&lt;property id=&quot;20148&quot; value=&quot;5&quot;/&gt;&lt;property id=&quot;20300&quot; value=&quot;Slide 10 - &amp;quot;Adaptive Optimization&amp;quot;&quot;/&gt;&lt;property id=&quot;20307&quot; value=&quot;497&quot;/&gt;&lt;/object&gt;&lt;object type=&quot;3&quot; unique_id=&quot;21918&quot;&gt;&lt;property id=&quot;20148&quot; value=&quot;5&quot;/&gt;&lt;property id=&quot;20300&quot; value=&quot;Slide 11 - &amp;quot;Adaptive Optimization (AO) Implementation&amp;quot;&quot;/&gt;&lt;property id=&quot;20307&quot; value=&quot;501&quot;/&gt;&lt;/object&gt;&lt;object type=&quot;3&quot; unique_id=&quot;21920&quot;&gt;&lt;property id=&quot;20148&quot; value=&quot;5&quot;/&gt;&lt;property id=&quot;20300&quot; value=&quot;Slide 12 - &amp;quot;AO Configuration&amp;quot;&quot;/&gt;&lt;property id=&quot;20307&quot; value=&quot;503&quot;/&gt;&lt;/object&gt;&lt;object type=&quot;3&quot; unique_id=&quot;21921&quot;&gt;&lt;property id=&quot;20148&quot; value=&quot;5&quot;/&gt;&lt;property id=&quot;20300&quot; value=&quot;Slide 13 - &amp;quot;AO Configuration Example (screenshot)&amp;quot;&quot;/&gt;&lt;property id=&quot;20307&quot; value=&quot;504&quot;/&gt;&lt;/object&gt;&lt;object type=&quot;3&quot; unique_id=&quot;21927&quot;&gt;&lt;property id=&quot;20148&quot; value=&quot;5&quot;/&gt;&lt;property id=&quot;20300&quot; value=&quot;Slide 14 - &amp;quot;Additional AO Features&amp;quot;&quot;/&gt;&lt;property id=&quot;20307&quot; value=&quot;510&quot;/&gt;&lt;/object&gt;&lt;object type=&quot;3&quot; unique_id=&quot;21930&quot;&gt;&lt;property id=&quot;20148&quot; value=&quot;5&quot;/&gt;&lt;property id=&quot;20300&quot; value=&quot;Slide 15 - &amp;quot;AO Configuration Setting (screenshot)&amp;quot;&quot;/&gt;&lt;property id=&quot;20307&quot; value=&quot;513&quot;/&gt;&lt;/object&gt;&lt;object type=&quot;3&quot; unique_id=&quot;21931&quot;&gt;&lt;property id=&quot;20148&quot; value=&quot;5&quot;/&gt;&lt;property id=&quot;20300&quot; value=&quot;Slide 16 - &amp;quot;Adaptive Optimization LD Region Report 1&amp;quot;&quot;/&gt;&lt;property id=&quot;20307&quot; value=&quot;514&quot;/&gt;&lt;/object&gt;&lt;object type=&quot;3&quot; unique_id=&quot;21932&quot;&gt;&lt;property id=&quot;20148&quot; value=&quot;5&quot;/&gt;&lt;property id=&quot;20300&quot; value=&quot;Slide 17 - &amp;quot;Adaptive Optimization LD Region Report 2&amp;quot;&quot;/&gt;&lt;property id=&quot;20307&quot; value=&quot;515&quot;/&gt;&lt;/object&gt;&lt;object type=&quot;3&quot; unique_id=&quot;21933&quot;&gt;&lt;property id=&quot;20148&quot; value=&quot;5&quot;/&gt;&lt;property id=&quot;20300&quot; value=&quot;Slide 18 - &amp;quot;Adaptive Optimization: VV Tiers Report&amp;quot;&quot;/&gt;&lt;property id=&quot;20307&quot; value=&quot;516&quot;/&gt;&lt;/object&gt;&lt;object type=&quot;3&quot; unique_id=&quot;21934&quot;&gt;&lt;property id=&quot;20148&quot; value=&quot;5&quot;/&gt;&lt;property id=&quot;20300&quot; value=&quot;Slide 19 - &amp;quot;Adaptive Optimization: Space moved report&amp;quot;&quot;/&gt;&lt;property id=&quot;20307&quot; value=&quot;517&quot;/&gt;&lt;/object&gt;&lt;object type=&quot;3&quot; unique_id=&quot;21937&quot;&gt;&lt;property id=&quot;20148&quot; value=&quot;5&quot;/&gt;&lt;property id=&quot;20300&quot; value=&quot;Slide 20 - &amp;quot;    Installing System Reporter&amp;quot;&quot;/&gt;&lt;property id=&quot;20307&quot; value=&quot;520&quot;/&gt;&lt;/object&gt;&lt;object type=&quot;3&quot; unique_id=&quot;22430&quot;&gt;&lt;property id=&quot;20148&quot; value=&quot;5&quot;/&gt;&lt;property id=&quot;20300&quot; value=&quot;Slide 9 - &amp;quot;A New Optimization Strategy Needed For SSDs&amp;quot;&quot;/&gt;&lt;property id=&quot;20307&quot; value=&quot;525&quot;/&gt;&lt;/object&gt;&lt;object type=&quot;3&quot; unique_id=&quot;22603&quot;&gt;&lt;property id=&quot;20148&quot; value=&quot;5&quot;/&gt;&lt;property id=&quot;20300&quot; value=&quot;Slide 21 - &amp;quot;     Installing Prerequisites&amp;quot;&quot;/&gt;&lt;property id=&quot;20307&quot; value=&quot;526&quot;/&gt;&lt;/object&gt;&lt;object type=&quot;3&quot; unique_id=&quot;22871&quot;&gt;&lt;property id=&quot;20148&quot; value=&quot;5&quot;/&gt;&lt;property id=&quot;20300&quot; value=&quot;Slide 6&quot;/&gt;&lt;property id=&quot;20307&quot; value=&quot;527&quot;/&gt;&lt;/object&gt;&lt;object type=&quot;3&quot; unique_id=&quot;22872&quot;&gt;&lt;property id=&quot;20148&quot; value=&quot;5&quot;/&gt;&lt;property id=&quot;20300&quot; value=&quot;Slide 7 - &amp;quot;3PAR Adaptive Optimization Architecture&amp;quot;&quot;/&gt;&lt;property id=&quot;20307&quot; value=&quot;528&quot;/&gt;&lt;/object&gt;&lt;/object&gt;&lt;/object&gt;&lt;/database&gt;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SNARRATION" val="1,199481569,C:\Documents and Settings\jhart\My Documents\Cust_Training_2.3.1\AO_Cust_Training_2.3.1MU1\Media.ppcx"/>
</p:tagLst>
</file>

<file path=ppt/theme/theme1.xml><?xml version="1.0" encoding="utf-8"?>
<a:theme xmlns:a="http://schemas.openxmlformats.org/drawingml/2006/main" name="1_3PAR_Corporate_Preso_Template_1_16_02">
  <a:themeElements>
    <a:clrScheme name="1_3PAR_Corporate_Preso_Template_1_16_02 9">
      <a:dk1>
        <a:srgbClr val="120B80"/>
      </a:dk1>
      <a:lt1>
        <a:srgbClr val="FFFFFF"/>
      </a:lt1>
      <a:dk2>
        <a:srgbClr val="120B80"/>
      </a:dk2>
      <a:lt2>
        <a:srgbClr val="FFFFFF"/>
      </a:lt2>
      <a:accent1>
        <a:srgbClr val="59B124"/>
      </a:accent1>
      <a:accent2>
        <a:srgbClr val="FF9900"/>
      </a:accent2>
      <a:accent3>
        <a:srgbClr val="AAAAC0"/>
      </a:accent3>
      <a:accent4>
        <a:srgbClr val="DADADA"/>
      </a:accent4>
      <a:accent5>
        <a:srgbClr val="B5D5AC"/>
      </a:accent5>
      <a:accent6>
        <a:srgbClr val="E78A00"/>
      </a:accent6>
      <a:hlink>
        <a:srgbClr val="00A0C6"/>
      </a:hlink>
      <a:folHlink>
        <a:srgbClr val="595959"/>
      </a:folHlink>
    </a:clrScheme>
    <a:fontScheme name="1_3PAR_Corporate_Preso_Template_1_16_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3PAR_Corporate_Preso_Template_1_16_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PAR_Corporate_Preso_Template_1_16_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PAR_Corporate_Preso_Template_1_16_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PAR_Corporate_Preso_Template_1_16_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PAR_Corporate_Preso_Template_1_16_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PAR_Corporate_Preso_Template_1_16_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PAR_Corporate_Preso_Template_1_16_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PAR_Corporate_Preso_Template_1_16_02 8">
        <a:dk1>
          <a:srgbClr val="4D4D4D"/>
        </a:dk1>
        <a:lt1>
          <a:srgbClr val="FFFFFF"/>
        </a:lt1>
        <a:dk2>
          <a:srgbClr val="38237D"/>
        </a:dk2>
        <a:lt2>
          <a:srgbClr val="38237D"/>
        </a:lt2>
        <a:accent1>
          <a:srgbClr val="00CC00"/>
        </a:accent1>
        <a:accent2>
          <a:srgbClr val="3333CC"/>
        </a:accent2>
        <a:accent3>
          <a:srgbClr val="AEACBF"/>
        </a:accent3>
        <a:accent4>
          <a:srgbClr val="DADADA"/>
        </a:accent4>
        <a:accent5>
          <a:srgbClr val="AAE2AA"/>
        </a:accent5>
        <a:accent6>
          <a:srgbClr val="2D2DB9"/>
        </a:accent6>
        <a:hlink>
          <a:srgbClr val="33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PAR_Corporate_Preso_Template_1_16_02 9">
        <a:dk1>
          <a:srgbClr val="120B80"/>
        </a:dk1>
        <a:lt1>
          <a:srgbClr val="FFFFFF"/>
        </a:lt1>
        <a:dk2>
          <a:srgbClr val="120B80"/>
        </a:dk2>
        <a:lt2>
          <a:srgbClr val="FFFFFF"/>
        </a:lt2>
        <a:accent1>
          <a:srgbClr val="59B124"/>
        </a:accent1>
        <a:accent2>
          <a:srgbClr val="FF9900"/>
        </a:accent2>
        <a:accent3>
          <a:srgbClr val="AAAAC0"/>
        </a:accent3>
        <a:accent4>
          <a:srgbClr val="DADADA"/>
        </a:accent4>
        <a:accent5>
          <a:srgbClr val="B5D5AC"/>
        </a:accent5>
        <a:accent6>
          <a:srgbClr val="E78A00"/>
        </a:accent6>
        <a:hlink>
          <a:srgbClr val="00A0C6"/>
        </a:hlink>
        <a:folHlink>
          <a:srgbClr val="59595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3PAR_blue_vC_nov2006_new_2nd</Template>
  <TotalTime>9205</TotalTime>
  <Words>762</Words>
  <Application>Microsoft Office PowerPoint</Application>
  <PresentationFormat>On-screen Show (4:3)</PresentationFormat>
  <Paragraphs>211</Paragraphs>
  <Slides>17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  <vt:variant>
        <vt:lpstr>Custom Shows</vt:lpstr>
      </vt:variant>
      <vt:variant>
        <vt:i4>1</vt:i4>
      </vt:variant>
    </vt:vector>
  </HeadingPairs>
  <TitlesOfParts>
    <vt:vector size="19" baseType="lpstr">
      <vt:lpstr>1_3PAR_Corporate_Preso_Template_1_16_02</vt:lpstr>
      <vt:lpstr>3PAR Adaptive Optimization (AO)</vt:lpstr>
      <vt:lpstr>    Course Objectives</vt:lpstr>
      <vt:lpstr>      Adaptive Optimization (AO)</vt:lpstr>
      <vt:lpstr>System Reporter 2.7 Has AO Capability</vt:lpstr>
      <vt:lpstr>System Reporter 2.7 – New Features</vt:lpstr>
      <vt:lpstr>Slide 6</vt:lpstr>
      <vt:lpstr>3PAR Adaptive Optimization Architecture</vt:lpstr>
      <vt:lpstr>NEW Optimization Approach: Autonomic Storage Tiering</vt:lpstr>
      <vt:lpstr>A New Optimization Strategy Needed For SSDs</vt:lpstr>
      <vt:lpstr>Adaptive Optimization</vt:lpstr>
      <vt:lpstr>AO Configuration</vt:lpstr>
      <vt:lpstr>AO Configuration Example (screenshot)</vt:lpstr>
      <vt:lpstr>Additional AO Features</vt:lpstr>
      <vt:lpstr>AO Configuration Setting (screenshot)</vt:lpstr>
      <vt:lpstr>Adaptive Optimization LD Region Report 1</vt:lpstr>
      <vt:lpstr>Contact:      HP-3PAR War Room.      Local 3PAR resource</vt:lpstr>
      <vt:lpstr>Slide 17</vt:lpstr>
      <vt:lpstr>High Level Overview</vt:lpstr>
    </vt:vector>
  </TitlesOfParts>
  <Company>3PAR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3PAR Utility Storage : Carrier-class</dc:title>
  <dc:creator>GH</dc:creator>
  <cp:lastModifiedBy>Ken Codeglia</cp:lastModifiedBy>
  <cp:revision>638</cp:revision>
  <cp:lastPrinted>2000-02-28T19:55:18Z</cp:lastPrinted>
  <dcterms:created xsi:type="dcterms:W3CDTF">2002-07-19T19:14:33Z</dcterms:created>
  <dcterms:modified xsi:type="dcterms:W3CDTF">2010-12-03T21:44:01Z</dcterms:modified>
  <cp:category>Customer Presentation</cp:category>
</cp:coreProperties>
</file>